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3" r:id="rId1"/>
  </p:sldMasterIdLst>
  <p:sldIdLst>
    <p:sldId id="256" r:id="rId2"/>
    <p:sldId id="257" r:id="rId3"/>
    <p:sldId id="258" r:id="rId4"/>
    <p:sldId id="285" r:id="rId5"/>
    <p:sldId id="286" r:id="rId6"/>
    <p:sldId id="287" r:id="rId7"/>
    <p:sldId id="288" r:id="rId8"/>
    <p:sldId id="290" r:id="rId9"/>
    <p:sldId id="291" r:id="rId10"/>
    <p:sldId id="297" r:id="rId11"/>
    <p:sldId id="292" r:id="rId12"/>
    <p:sldId id="296" r:id="rId13"/>
    <p:sldId id="294" r:id="rId14"/>
    <p:sldId id="280" r:id="rId15"/>
    <p:sldId id="260" r:id="rId16"/>
    <p:sldId id="298" r:id="rId17"/>
    <p:sldId id="275" r:id="rId18"/>
    <p:sldId id="27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32" autoAdjust="0"/>
    <p:restoredTop sz="94660"/>
  </p:normalViewPr>
  <p:slideViewPr>
    <p:cSldViewPr snapToGrid="0">
      <p:cViewPr varScale="1">
        <p:scale>
          <a:sx n="83" d="100"/>
          <a:sy n="83" d="100"/>
        </p:scale>
        <p:origin x="528"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g>
</file>

<file path=ppt/media/image11.png>
</file>

<file path=ppt/media/image12.jpeg>
</file>

<file path=ppt/media/image2.jpeg>
</file>

<file path=ppt/media/image3.jpeg>
</file>

<file path=ppt/media/image4.JPG>
</file>

<file path=ppt/media/image5.jpg>
</file>

<file path=ppt/media/image6.jpg>
</file>

<file path=ppt/media/image7.png>
</file>

<file path=ppt/media/image8.jp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22D35EEA-A8A3-4777-9263-B07ABA31D7B2}" type="datetimeFigureOut">
              <a:rPr lang="en-IN" smtClean="0"/>
              <a:t>06-07-2020</a:t>
            </a:fld>
            <a:endParaRPr lang="en-IN"/>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IN"/>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E3FCB7E4-3FF3-42B8-94EF-132A52F1EC0F}" type="slidenum">
              <a:rPr lang="en-IN" smtClean="0"/>
              <a:t>‹#›</a:t>
            </a:fld>
            <a:endParaRPr lang="en-IN"/>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1589505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D35EEA-A8A3-4777-9263-B07ABA31D7B2}" type="datetimeFigureOut">
              <a:rPr lang="en-IN" smtClean="0"/>
              <a:t>06-07-2020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3FCB7E4-3FF3-42B8-94EF-132A52F1EC0F}" type="slidenum">
              <a:rPr lang="en-IN" smtClean="0"/>
              <a:t>‹#›</a:t>
            </a:fld>
            <a:endParaRPr lang="en-IN"/>
          </a:p>
        </p:txBody>
      </p:sp>
    </p:spTree>
    <p:extLst>
      <p:ext uri="{BB962C8B-B14F-4D97-AF65-F5344CB8AC3E}">
        <p14:creationId xmlns:p14="http://schemas.microsoft.com/office/powerpoint/2010/main" val="1300084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D35EEA-A8A3-4777-9263-B07ABA31D7B2}" type="datetimeFigureOut">
              <a:rPr lang="en-IN" smtClean="0"/>
              <a:t>06-07-2020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3FCB7E4-3FF3-42B8-94EF-132A52F1EC0F}" type="slidenum">
              <a:rPr lang="en-IN" smtClean="0"/>
              <a:t>‹#›</a:t>
            </a:fld>
            <a:endParaRPr lang="en-IN"/>
          </a:p>
        </p:txBody>
      </p:sp>
    </p:spTree>
    <p:extLst>
      <p:ext uri="{BB962C8B-B14F-4D97-AF65-F5344CB8AC3E}">
        <p14:creationId xmlns:p14="http://schemas.microsoft.com/office/powerpoint/2010/main" val="3316110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D35EEA-A8A3-4777-9263-B07ABA31D7B2}" type="datetimeFigureOut">
              <a:rPr lang="en-IN" smtClean="0"/>
              <a:t>06-07-2020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3FCB7E4-3FF3-42B8-94EF-132A52F1EC0F}" type="slidenum">
              <a:rPr lang="en-IN" smtClean="0"/>
              <a:t>‹#›</a:t>
            </a:fld>
            <a:endParaRPr lang="en-IN"/>
          </a:p>
        </p:txBody>
      </p:sp>
    </p:spTree>
    <p:extLst>
      <p:ext uri="{BB962C8B-B14F-4D97-AF65-F5344CB8AC3E}">
        <p14:creationId xmlns:p14="http://schemas.microsoft.com/office/powerpoint/2010/main" val="1669967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D35EEA-A8A3-4777-9263-B07ABA31D7B2}" type="datetimeFigureOut">
              <a:rPr lang="en-IN" smtClean="0"/>
              <a:t>06-07-2020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3FCB7E4-3FF3-42B8-94EF-132A52F1EC0F}" type="slidenum">
              <a:rPr lang="en-IN" smtClean="0"/>
              <a:t>‹#›</a:t>
            </a:fld>
            <a:endParaRPr lang="en-IN"/>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18221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D35EEA-A8A3-4777-9263-B07ABA31D7B2}" type="datetimeFigureOut">
              <a:rPr lang="en-IN" smtClean="0"/>
              <a:t>06-07-2020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3FCB7E4-3FF3-42B8-94EF-132A52F1EC0F}" type="slidenum">
              <a:rPr lang="en-IN" smtClean="0"/>
              <a:t>‹#›</a:t>
            </a:fld>
            <a:endParaRPr lang="en-IN"/>
          </a:p>
        </p:txBody>
      </p:sp>
    </p:spTree>
    <p:extLst>
      <p:ext uri="{BB962C8B-B14F-4D97-AF65-F5344CB8AC3E}">
        <p14:creationId xmlns:p14="http://schemas.microsoft.com/office/powerpoint/2010/main" val="1492227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D35EEA-A8A3-4777-9263-B07ABA31D7B2}" type="datetimeFigureOut">
              <a:rPr lang="en-IN" smtClean="0"/>
              <a:t>06-07-2020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3FCB7E4-3FF3-42B8-94EF-132A52F1EC0F}" type="slidenum">
              <a:rPr lang="en-IN" smtClean="0"/>
              <a:t>‹#›</a:t>
            </a:fld>
            <a:endParaRPr lang="en-IN"/>
          </a:p>
        </p:txBody>
      </p:sp>
    </p:spTree>
    <p:extLst>
      <p:ext uri="{BB962C8B-B14F-4D97-AF65-F5344CB8AC3E}">
        <p14:creationId xmlns:p14="http://schemas.microsoft.com/office/powerpoint/2010/main" val="3553500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D35EEA-A8A3-4777-9263-B07ABA31D7B2}" type="datetimeFigureOut">
              <a:rPr lang="en-IN" smtClean="0"/>
              <a:t>06-07-2020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3FCB7E4-3FF3-42B8-94EF-132A52F1EC0F}" type="slidenum">
              <a:rPr lang="en-IN" smtClean="0"/>
              <a:t>‹#›</a:t>
            </a:fld>
            <a:endParaRPr lang="en-IN"/>
          </a:p>
        </p:txBody>
      </p:sp>
    </p:spTree>
    <p:extLst>
      <p:ext uri="{BB962C8B-B14F-4D97-AF65-F5344CB8AC3E}">
        <p14:creationId xmlns:p14="http://schemas.microsoft.com/office/powerpoint/2010/main" val="842299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D35EEA-A8A3-4777-9263-B07ABA31D7B2}" type="datetimeFigureOut">
              <a:rPr lang="en-IN" smtClean="0"/>
              <a:t>06-07-2020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3FCB7E4-3FF3-42B8-94EF-132A52F1EC0F}" type="slidenum">
              <a:rPr lang="en-IN" smtClean="0"/>
              <a:t>‹#›</a:t>
            </a:fld>
            <a:endParaRPr lang="en-IN"/>
          </a:p>
        </p:txBody>
      </p:sp>
    </p:spTree>
    <p:extLst>
      <p:ext uri="{BB962C8B-B14F-4D97-AF65-F5344CB8AC3E}">
        <p14:creationId xmlns:p14="http://schemas.microsoft.com/office/powerpoint/2010/main" val="1460109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D35EEA-A8A3-4777-9263-B07ABA31D7B2}" type="datetimeFigureOut">
              <a:rPr lang="en-IN" smtClean="0"/>
              <a:t>06-07-2020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3FCB7E4-3FF3-42B8-94EF-132A52F1EC0F}" type="slidenum">
              <a:rPr lang="en-IN" smtClean="0"/>
              <a:t>‹#›</a:t>
            </a:fld>
            <a:endParaRPr lang="en-IN"/>
          </a:p>
        </p:txBody>
      </p:sp>
    </p:spTree>
    <p:extLst>
      <p:ext uri="{BB962C8B-B14F-4D97-AF65-F5344CB8AC3E}">
        <p14:creationId xmlns:p14="http://schemas.microsoft.com/office/powerpoint/2010/main" val="2386173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D35EEA-A8A3-4777-9263-B07ABA31D7B2}" type="datetimeFigureOut">
              <a:rPr lang="en-IN" smtClean="0"/>
              <a:t>06-07-2020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3FCB7E4-3FF3-42B8-94EF-132A52F1EC0F}" type="slidenum">
              <a:rPr lang="en-IN" smtClean="0"/>
              <a:t>‹#›</a:t>
            </a:fld>
            <a:endParaRPr lang="en-IN"/>
          </a:p>
        </p:txBody>
      </p:sp>
    </p:spTree>
    <p:extLst>
      <p:ext uri="{BB962C8B-B14F-4D97-AF65-F5344CB8AC3E}">
        <p14:creationId xmlns:p14="http://schemas.microsoft.com/office/powerpoint/2010/main" val="1953402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22D35EEA-A8A3-4777-9263-B07ABA31D7B2}" type="datetimeFigureOut">
              <a:rPr lang="en-IN" smtClean="0"/>
              <a:t>06-07-2020</a:t>
            </a:fld>
            <a:endParaRPr lang="en-IN"/>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IN"/>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E3FCB7E4-3FF3-42B8-94EF-132A52F1EC0F}" type="slidenum">
              <a:rPr lang="en-IN" smtClean="0"/>
              <a:t>‹#›</a:t>
            </a:fld>
            <a:endParaRPr lang="en-IN"/>
          </a:p>
        </p:txBody>
      </p:sp>
    </p:spTree>
    <p:extLst>
      <p:ext uri="{BB962C8B-B14F-4D97-AF65-F5344CB8AC3E}">
        <p14:creationId xmlns:p14="http://schemas.microsoft.com/office/powerpoint/2010/main" val="1460772369"/>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77A1DD65-F8C9-4DE6-B250-ED1E38E64220}"/>
              </a:ext>
            </a:extLst>
          </p:cNvPr>
          <p:cNvPicPr>
            <a:picLocks noChangeAspect="1"/>
          </p:cNvPicPr>
          <p:nvPr/>
        </p:nvPicPr>
        <p:blipFill rotWithShape="1">
          <a:blip r:embed="rId2">
            <a:alphaModFix amt="40000"/>
          </a:blip>
          <a:srcRect/>
          <a:stretch/>
        </p:blipFill>
        <p:spPr>
          <a:xfrm>
            <a:off x="20" y="-2"/>
            <a:ext cx="12191980" cy="6858000"/>
          </a:xfrm>
          <a:prstGeom prst="rect">
            <a:avLst/>
          </a:prstGeom>
        </p:spPr>
      </p:pic>
      <p:sp>
        <p:nvSpPr>
          <p:cNvPr id="2" name="Title 1">
            <a:extLst>
              <a:ext uri="{FF2B5EF4-FFF2-40B4-BE49-F238E27FC236}">
                <a16:creationId xmlns:a16="http://schemas.microsoft.com/office/drawing/2014/main" id="{CA840511-11A5-4DEA-B44D-989D04ADC618}"/>
              </a:ext>
            </a:extLst>
          </p:cNvPr>
          <p:cNvSpPr>
            <a:spLocks noGrp="1"/>
          </p:cNvSpPr>
          <p:nvPr>
            <p:ph type="ctrTitle"/>
          </p:nvPr>
        </p:nvSpPr>
        <p:spPr>
          <a:xfrm>
            <a:off x="1261872" y="758952"/>
            <a:ext cx="9418320" cy="3402301"/>
          </a:xfrm>
        </p:spPr>
        <p:txBody>
          <a:bodyPr>
            <a:normAutofit/>
          </a:bodyPr>
          <a:lstStyle/>
          <a:p>
            <a:r>
              <a:rPr lang="en-IN" sz="6100" b="1" dirty="0">
                <a:latin typeface="Aparajita" panose="02020603050405020304" pitchFamily="18" charset="0"/>
                <a:cs typeface="Aparajita" panose="02020603050405020304" pitchFamily="18" charset="0"/>
              </a:rPr>
              <a:t>Embedded Systems</a:t>
            </a:r>
            <a:br>
              <a:rPr lang="en-IN" sz="6100" b="1" dirty="0">
                <a:latin typeface="Aparajita" panose="02020603050405020304" pitchFamily="18" charset="0"/>
                <a:cs typeface="Aparajita" panose="02020603050405020304" pitchFamily="18" charset="0"/>
              </a:rPr>
            </a:br>
            <a:br>
              <a:rPr lang="en-IN" sz="6100" dirty="0"/>
            </a:br>
            <a:br>
              <a:rPr lang="en-IN" sz="6100" dirty="0"/>
            </a:br>
            <a:r>
              <a:rPr lang="en-IN" sz="6100" b="1" dirty="0"/>
              <a:t>Digital Piano</a:t>
            </a:r>
            <a:endParaRPr lang="en-IN" sz="6100" b="1" dirty="0">
              <a:latin typeface="Aparajita" panose="02020603050405020304" pitchFamily="18" charset="0"/>
              <a:cs typeface="Aparajita" panose="02020603050405020304" pitchFamily="18" charset="0"/>
            </a:endParaRPr>
          </a:p>
        </p:txBody>
      </p:sp>
      <p:sp>
        <p:nvSpPr>
          <p:cNvPr id="3" name="Subtitle 2">
            <a:extLst>
              <a:ext uri="{FF2B5EF4-FFF2-40B4-BE49-F238E27FC236}">
                <a16:creationId xmlns:a16="http://schemas.microsoft.com/office/drawing/2014/main" id="{6E977345-3093-443D-A389-0AD59DF38043}"/>
              </a:ext>
            </a:extLst>
          </p:cNvPr>
          <p:cNvSpPr>
            <a:spLocks noGrp="1"/>
          </p:cNvSpPr>
          <p:nvPr>
            <p:ph type="subTitle" idx="1"/>
          </p:nvPr>
        </p:nvSpPr>
        <p:spPr>
          <a:xfrm>
            <a:off x="1300378" y="5477210"/>
            <a:ext cx="6239976" cy="928186"/>
          </a:xfrm>
        </p:spPr>
        <p:txBody>
          <a:bodyPr numCol="2">
            <a:noAutofit/>
          </a:bodyPr>
          <a:lstStyle/>
          <a:p>
            <a:endParaRPr lang="en-IN" sz="2800" dirty="0">
              <a:solidFill>
                <a:schemeClr val="tx1"/>
              </a:solidFill>
            </a:endParaRPr>
          </a:p>
          <a:p>
            <a:r>
              <a:rPr lang="en-IN" sz="2800" dirty="0">
                <a:solidFill>
                  <a:schemeClr val="tx1"/>
                </a:solidFill>
              </a:rPr>
              <a:t>Prabhat Suman</a:t>
            </a:r>
          </a:p>
          <a:p>
            <a:endParaRPr lang="en-IN" sz="2800" dirty="0">
              <a:solidFill>
                <a:schemeClr val="tx1"/>
              </a:solidFill>
            </a:endParaRPr>
          </a:p>
          <a:p>
            <a:endParaRPr lang="en-IN" sz="2800" dirty="0">
              <a:solidFill>
                <a:schemeClr val="tx1"/>
              </a:solidFill>
            </a:endParaRPr>
          </a:p>
          <a:p>
            <a:endParaRPr lang="en-IN" sz="2800" dirty="0">
              <a:solidFill>
                <a:schemeClr val="tx1"/>
              </a:solidFill>
            </a:endParaRPr>
          </a:p>
          <a:p>
            <a:endParaRPr lang="en-IN" sz="2800" dirty="0">
              <a:solidFill>
                <a:schemeClr val="tx1"/>
              </a:solidFill>
            </a:endParaRPr>
          </a:p>
          <a:p>
            <a:endParaRPr lang="en-IN" sz="2800" dirty="0">
              <a:solidFill>
                <a:schemeClr val="tx1"/>
              </a:solidFill>
            </a:endParaRPr>
          </a:p>
          <a:p>
            <a:endParaRPr lang="en-IN" sz="1400" dirty="0">
              <a:solidFill>
                <a:schemeClr val="tx1"/>
              </a:solidFill>
            </a:endParaRPr>
          </a:p>
        </p:txBody>
      </p:sp>
      <p:sp>
        <p:nvSpPr>
          <p:cNvPr id="4" name="TextBox 3">
            <a:extLst>
              <a:ext uri="{FF2B5EF4-FFF2-40B4-BE49-F238E27FC236}">
                <a16:creationId xmlns:a16="http://schemas.microsoft.com/office/drawing/2014/main" id="{0762FDE6-3F8A-4B43-BAA5-EFE865F541C8}"/>
              </a:ext>
            </a:extLst>
          </p:cNvPr>
          <p:cNvSpPr txBox="1"/>
          <p:nvPr/>
        </p:nvSpPr>
        <p:spPr>
          <a:xfrm>
            <a:off x="1261872" y="4920206"/>
            <a:ext cx="2196398" cy="923330"/>
          </a:xfrm>
          <a:prstGeom prst="rect">
            <a:avLst/>
          </a:prstGeom>
          <a:noFill/>
        </p:spPr>
        <p:txBody>
          <a:bodyPr wrap="square" rtlCol="0">
            <a:spAutoFit/>
          </a:bodyPr>
          <a:lstStyle/>
          <a:p>
            <a:endParaRPr lang="en-US" dirty="0"/>
          </a:p>
          <a:p>
            <a:endParaRPr lang="en-US" dirty="0"/>
          </a:p>
          <a:p>
            <a:r>
              <a:rPr lang="en-US" dirty="0"/>
              <a:t> Submitted By:</a:t>
            </a:r>
          </a:p>
        </p:txBody>
      </p:sp>
    </p:spTree>
    <p:extLst>
      <p:ext uri="{BB962C8B-B14F-4D97-AF65-F5344CB8AC3E}">
        <p14:creationId xmlns:p14="http://schemas.microsoft.com/office/powerpoint/2010/main" val="19941347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6B1C99-0A56-4BA4-B909-FF342A93CBD4}"/>
              </a:ext>
            </a:extLst>
          </p:cNvPr>
          <p:cNvSpPr txBox="1"/>
          <p:nvPr/>
        </p:nvSpPr>
        <p:spPr>
          <a:xfrm>
            <a:off x="2706907" y="2333019"/>
            <a:ext cx="12159835" cy="1200329"/>
          </a:xfrm>
          <a:prstGeom prst="rect">
            <a:avLst/>
          </a:prstGeom>
          <a:noFill/>
        </p:spPr>
        <p:txBody>
          <a:bodyPr wrap="square" rtlCol="0">
            <a:spAutoFit/>
          </a:bodyPr>
          <a:lstStyle/>
          <a:p>
            <a:pPr algn="ctr"/>
            <a:r>
              <a:rPr lang="en-US" sz="7200" dirty="0">
                <a:solidFill>
                  <a:schemeClr val="bg1"/>
                </a:solidFill>
              </a:rPr>
              <a:t>Let’s Code</a:t>
            </a:r>
          </a:p>
        </p:txBody>
      </p:sp>
    </p:spTree>
    <p:extLst>
      <p:ext uri="{BB962C8B-B14F-4D97-AF65-F5344CB8AC3E}">
        <p14:creationId xmlns:p14="http://schemas.microsoft.com/office/powerpoint/2010/main" val="7666529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33801627-6861-4EA9-BE98-E0CE33A894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43466" cy="6858000"/>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3C1483F-490E-4C8A-8765-1F8AF0C67D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0"/>
            <a:ext cx="3736189" cy="6858000"/>
          </a:xfrm>
          <a:prstGeom prst="rect">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098EF7-91F1-4EE8-BC0B-594B146DC709}"/>
              </a:ext>
            </a:extLst>
          </p:cNvPr>
          <p:cNvSpPr>
            <a:spLocks noGrp="1"/>
          </p:cNvSpPr>
          <p:nvPr>
            <p:ph type="title"/>
          </p:nvPr>
        </p:nvSpPr>
        <p:spPr>
          <a:xfrm>
            <a:off x="965198" y="643466"/>
            <a:ext cx="3092718" cy="5528734"/>
          </a:xfrm>
          <a:noFill/>
        </p:spPr>
        <p:txBody>
          <a:bodyPr anchor="t">
            <a:normAutofit/>
          </a:bodyPr>
          <a:lstStyle/>
          <a:p>
            <a:r>
              <a:rPr lang="en-US" sz="2800" b="1" dirty="0">
                <a:solidFill>
                  <a:srgbClr val="FFFFFF"/>
                </a:solidFill>
              </a:rPr>
              <a:t>Code:</a:t>
            </a:r>
          </a:p>
        </p:txBody>
      </p:sp>
      <p:sp useBgFill="1">
        <p:nvSpPr>
          <p:cNvPr id="21" name="Rectangle 20">
            <a:extLst>
              <a:ext uri="{FF2B5EF4-FFF2-40B4-BE49-F238E27FC236}">
                <a16:creationId xmlns:a16="http://schemas.microsoft.com/office/drawing/2014/main" id="{0249BF42-D05C-4553-9417-7B8695759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9654" y="0"/>
            <a:ext cx="691318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33FE6A0-A5B3-47B0-B947-F3D73E7722F3}"/>
              </a:ext>
            </a:extLst>
          </p:cNvPr>
          <p:cNvSpPr>
            <a:spLocks noGrp="1"/>
          </p:cNvSpPr>
          <p:nvPr>
            <p:ph idx="1"/>
          </p:nvPr>
        </p:nvSpPr>
        <p:spPr>
          <a:xfrm>
            <a:off x="4821898" y="643466"/>
            <a:ext cx="5827472" cy="5571067"/>
          </a:xfrm>
        </p:spPr>
        <p:txBody>
          <a:bodyPr numCol="3">
            <a:noAutofit/>
          </a:bodyPr>
          <a:lstStyle/>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#define T_C 262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#define T_D 294</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#define T_E 330</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#define T_F 349</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#define T_G 392</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#define T_A 440</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#define T_B 493</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const</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int C = 8;</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const</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int D = 7;</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const</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int E = 6;</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const</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int F = 5;</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const</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int G = 4;</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const</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int A = 3;</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const</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int B = 2;</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const</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int Buzz = 11;</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const</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int LED = 13;</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void setup()</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pinMode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(C, INPUT);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(C,HIGH);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pinMode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(D, INPUT);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(D,HIGH);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pinMode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(E, INPUT);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(E,HIGH);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p>
          <a:p>
            <a:pPr marL="0" marR="0">
              <a:spcBef>
                <a:spcPts val="0"/>
              </a:spcBef>
              <a:spcAft>
                <a:spcPts val="120"/>
              </a:spcAft>
            </a:pPr>
            <a:endParaRPr lang="en-IN" sz="1000" b="1" dirty="0">
              <a:latin typeface="Arial" panose="020B06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120"/>
              </a:spcAft>
              <a:buNone/>
            </a:pPr>
            <a:endParaRPr lang="en-IN" sz="1000" b="1" dirty="0">
              <a:latin typeface="Arial" panose="020B0604020202020204" pitchFamily="34" charset="0"/>
              <a:ea typeface="Times New Roman" panose="02020603050405020304" pitchFamily="18" charset="0"/>
              <a:cs typeface="Times New Roman" panose="02020603050405020304" pitchFamily="18" charset="0"/>
            </a:endParaRPr>
          </a:p>
          <a:p>
            <a:pPr marL="0" marR="0">
              <a:spcBef>
                <a:spcPts val="0"/>
              </a:spcBef>
              <a:spcAft>
                <a:spcPts val="120"/>
              </a:spcAft>
            </a:pPr>
            <a:endParaRPr lang="en-IN" sz="10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120"/>
              </a:spcAft>
              <a:buNone/>
            </a:pPr>
            <a:endParaRPr lang="en-IN" sz="10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120"/>
              </a:spcAft>
              <a:buNone/>
            </a:pPr>
            <a:endParaRPr lang="en-IN" sz="1000" b="1" dirty="0">
              <a:latin typeface="Arial" panose="020B06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120"/>
              </a:spcAft>
              <a:buNone/>
            </a:pPr>
            <a:endParaRPr lang="en-IN" sz="10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120"/>
              </a:spcAft>
              <a:buNone/>
            </a:pPr>
            <a:r>
              <a:rPr lang="en-IN" sz="1000" b="1" dirty="0">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pinMode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(F, INPUT);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(F,HIGH);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endParaRPr lang="en-IN" sz="1000" b="1" dirty="0">
              <a:latin typeface="Arial" panose="020B0604020202020204" pitchFamily="34" charset="0"/>
              <a:ea typeface="Times New Roman" panose="02020603050405020304" pitchFamily="18"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pinMode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(G, INPUT);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(G,HIGH)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pinMode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 INPUT);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pinMode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(B, INPUT);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(B,HIGH);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void loop()</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while(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digitalRead</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(C) == LOW)</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tone(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Buzz,T_C</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(LED,HIGH);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while(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digitalRead</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(D) == LOW)</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tone(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Buzz,T_D</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(LED,HIGH);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while(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digitalRead</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(E) == LOW)</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tone(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Buzz,T_E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(LED,HIGH);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while(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digitalRead</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(F) == LOW)</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tone(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Buzz,T_F</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(LED,HIGH);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while(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digitalRead</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(G) ==LOW)</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tone(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Buzz,T_G</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(LED,HIGH);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while(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digitalRead</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 == LOW)</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tone(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Buzz,T_A</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(LED,HIGH);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while(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digitalRead</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(B) == LOW)</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tone(</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Buzz,T_B</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(LED,HIGH);</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noTone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(Buzz);</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r>
              <a:rPr lang="en-IN" sz="1000" b="1" dirty="0" err="1">
                <a:effectLst/>
                <a:latin typeface="Arial" panose="020B0604020202020204" pitchFamily="34" charset="0"/>
                <a:ea typeface="Times New Roman" panose="02020603050405020304" pitchFamily="18" charset="0"/>
                <a:cs typeface="Times New Roman" panose="02020603050405020304" pitchFamily="18" charset="0"/>
              </a:rPr>
              <a:t>digitalWrite</a:t>
            </a: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(LED,LOW);}</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br>
              <a:rPr lang="en-IN" sz="1000" b="1" dirty="0">
                <a:effectLst/>
                <a:latin typeface="Arial" panose="020B0604020202020204" pitchFamily="34" charset="0"/>
                <a:ea typeface="Times New Roman" panose="02020603050405020304" pitchFamily="18" charset="0"/>
              </a:rPr>
            </a:br>
            <a:r>
              <a:rPr lang="en-IN" sz="1000" b="1"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u="none" strike="noStrike" dirty="0">
                <a:effectLst/>
                <a:latin typeface="Cambria" panose="02040503050406030204" pitchFamily="18" charset="0"/>
                <a:ea typeface="Times New Roman" panose="02020603050405020304" pitchFamily="18" charset="0"/>
                <a:cs typeface="Arial" panose="020B0604020202020204" pitchFamily="34"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u="none" strike="noStrike" dirty="0">
                <a:effectLst/>
                <a:latin typeface="Cambria" panose="02040503050406030204" pitchFamily="18" charset="0"/>
                <a:ea typeface="Times New Roman" panose="02020603050405020304" pitchFamily="18" charset="0"/>
                <a:cs typeface="Arial" panose="020B0604020202020204" pitchFamily="34"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spcBef>
                <a:spcPts val="0"/>
              </a:spcBef>
              <a:spcAft>
                <a:spcPts val="120"/>
              </a:spcAft>
              <a:buNone/>
            </a:pPr>
            <a:r>
              <a:rPr lang="en-IN" sz="1000" b="1" u="none" strike="noStrike" dirty="0">
                <a:effectLst/>
                <a:latin typeface="Cambria" panose="02040503050406030204" pitchFamily="18" charset="0"/>
                <a:ea typeface="Times New Roman" panose="02020603050405020304" pitchFamily="18" charset="0"/>
                <a:cs typeface="Arial" panose="020B0604020202020204" pitchFamily="34" charset="0"/>
              </a:rPr>
              <a:t> </a:t>
            </a:r>
            <a:endParaRPr lang="en-US" sz="10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000" b="1" dirty="0"/>
          </a:p>
        </p:txBody>
      </p:sp>
    </p:spTree>
    <p:extLst>
      <p:ext uri="{BB962C8B-B14F-4D97-AF65-F5344CB8AC3E}">
        <p14:creationId xmlns:p14="http://schemas.microsoft.com/office/powerpoint/2010/main" val="462257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1ACBE00-0221-433D-8EA5-D9D7B45F3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DEDC51-C2C9-4580-A41D-450C4E4690C8}"/>
              </a:ext>
            </a:extLst>
          </p:cNvPr>
          <p:cNvSpPr>
            <a:spLocks noGrp="1"/>
          </p:cNvSpPr>
          <p:nvPr>
            <p:ph type="title"/>
          </p:nvPr>
        </p:nvSpPr>
        <p:spPr>
          <a:xfrm>
            <a:off x="278723" y="3296974"/>
            <a:ext cx="5618424" cy="1020754"/>
          </a:xfrm>
        </p:spPr>
        <p:txBody>
          <a:bodyPr vert="horz" lIns="91440" tIns="45720" rIns="91440" bIns="45720" rtlCol="0" anchor="b">
            <a:normAutofit/>
          </a:bodyPr>
          <a:lstStyle/>
          <a:p>
            <a:pPr>
              <a:lnSpc>
                <a:spcPct val="85000"/>
              </a:lnSpc>
            </a:pPr>
            <a:r>
              <a:rPr lang="en-US" sz="7100" dirty="0"/>
              <a:t>Simulation</a:t>
            </a:r>
          </a:p>
        </p:txBody>
      </p:sp>
    </p:spTree>
    <p:extLst>
      <p:ext uri="{BB962C8B-B14F-4D97-AF65-F5344CB8AC3E}">
        <p14:creationId xmlns:p14="http://schemas.microsoft.com/office/powerpoint/2010/main" val="3190535515"/>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80788-BB1F-4AB9-99A3-85A2AAD5160F}"/>
              </a:ext>
            </a:extLst>
          </p:cNvPr>
          <p:cNvSpPr>
            <a:spLocks noGrp="1"/>
          </p:cNvSpPr>
          <p:nvPr>
            <p:ph type="title"/>
          </p:nvPr>
        </p:nvSpPr>
        <p:spPr>
          <a:xfrm>
            <a:off x="334652" y="5257799"/>
            <a:ext cx="10294070" cy="1133573"/>
          </a:xfrm>
        </p:spPr>
        <p:txBody>
          <a:bodyPr>
            <a:normAutofit/>
          </a:bodyPr>
          <a:lstStyle/>
          <a:p>
            <a:r>
              <a:rPr lang="en-US" sz="4800" b="1" dirty="0"/>
              <a:t>Output</a:t>
            </a:r>
          </a:p>
        </p:txBody>
      </p:sp>
      <p:pic>
        <p:nvPicPr>
          <p:cNvPr id="4" name="Screen Recording 3">
            <a:hlinkClick r:id="" action="ppaction://media"/>
            <a:extLst>
              <a:ext uri="{FF2B5EF4-FFF2-40B4-BE49-F238E27FC236}">
                <a16:creationId xmlns:a16="http://schemas.microsoft.com/office/drawing/2014/main" id="{D424D2EF-478E-4488-8227-76E8BF5FAE2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1"/>
            <a:ext cx="11300419" cy="5085432"/>
          </a:xfrm>
          <a:prstGeom prst="rect">
            <a:avLst/>
          </a:prstGeom>
        </p:spPr>
      </p:pic>
    </p:spTree>
    <p:extLst>
      <p:ext uri="{BB962C8B-B14F-4D97-AF65-F5344CB8AC3E}">
        <p14:creationId xmlns:p14="http://schemas.microsoft.com/office/powerpoint/2010/main" val="3116112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58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1ACBE00-0221-433D-8EA5-D9D7B45F3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EFB0C39A-F8CA-4A79-AFFC-E9780FB199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DEDC51-C2C9-4580-A41D-450C4E4690C8}"/>
              </a:ext>
            </a:extLst>
          </p:cNvPr>
          <p:cNvSpPr>
            <a:spLocks noGrp="1"/>
          </p:cNvSpPr>
          <p:nvPr>
            <p:ph type="title"/>
          </p:nvPr>
        </p:nvSpPr>
        <p:spPr>
          <a:xfrm>
            <a:off x="1261872" y="758952"/>
            <a:ext cx="9418320" cy="4041648"/>
          </a:xfrm>
        </p:spPr>
        <p:txBody>
          <a:bodyPr vert="horz" lIns="91440" tIns="45720" rIns="91440" bIns="45720" rtlCol="0" anchor="b">
            <a:normAutofit/>
          </a:bodyPr>
          <a:lstStyle/>
          <a:p>
            <a:pPr>
              <a:lnSpc>
                <a:spcPct val="85000"/>
              </a:lnSpc>
            </a:pPr>
            <a:r>
              <a:rPr lang="en-IN" sz="7200" b="1" dirty="0"/>
              <a:t>Working &amp; Conclusion</a:t>
            </a:r>
            <a:br>
              <a:rPr lang="en-IN" sz="7200" dirty="0"/>
            </a:br>
            <a:endParaRPr lang="en-US" sz="7200" dirty="0"/>
          </a:p>
        </p:txBody>
      </p:sp>
    </p:spTree>
    <p:extLst>
      <p:ext uri="{BB962C8B-B14F-4D97-AF65-F5344CB8AC3E}">
        <p14:creationId xmlns:p14="http://schemas.microsoft.com/office/powerpoint/2010/main" val="1674836604"/>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20939B0-2349-4EBB-98A5-C87F52B367D6}"/>
              </a:ext>
            </a:extLst>
          </p:cNvPr>
          <p:cNvPicPr>
            <a:picLocks noChangeAspect="1"/>
          </p:cNvPicPr>
          <p:nvPr/>
        </p:nvPicPr>
        <p:blipFill rotWithShape="1">
          <a:blip r:embed="rId2"/>
          <a:srcRect b="9020"/>
          <a:stretch/>
        </p:blipFill>
        <p:spPr>
          <a:xfrm>
            <a:off x="20" y="10"/>
            <a:ext cx="11292820" cy="6857990"/>
          </a:xfrm>
          <a:prstGeom prst="rect">
            <a:avLst/>
          </a:prstGeom>
        </p:spPr>
      </p:pic>
      <p:sp>
        <p:nvSpPr>
          <p:cNvPr id="19" name="Rectangle 18">
            <a:extLst>
              <a:ext uri="{FF2B5EF4-FFF2-40B4-BE49-F238E27FC236}">
                <a16:creationId xmlns:a16="http://schemas.microsoft.com/office/drawing/2014/main" id="{9163A971-857A-4D4D-B458-BADAF926FF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2" name="Title 1">
            <a:extLst>
              <a:ext uri="{FF2B5EF4-FFF2-40B4-BE49-F238E27FC236}">
                <a16:creationId xmlns:a16="http://schemas.microsoft.com/office/drawing/2014/main" id="{B37E1838-D84E-4A60-B6FC-8EE76E6F9497}"/>
              </a:ext>
            </a:extLst>
          </p:cNvPr>
          <p:cNvSpPr>
            <a:spLocks noGrp="1"/>
          </p:cNvSpPr>
          <p:nvPr>
            <p:ph type="title"/>
          </p:nvPr>
        </p:nvSpPr>
        <p:spPr>
          <a:xfrm>
            <a:off x="4050889" y="365758"/>
            <a:ext cx="6784259" cy="1828800"/>
          </a:xfrm>
        </p:spPr>
        <p:txBody>
          <a:bodyPr>
            <a:normAutofit fontScale="90000"/>
          </a:bodyPr>
          <a:lstStyle/>
          <a:p>
            <a:br>
              <a:rPr lang="en-IN" sz="1800" b="1" u="sng" dirty="0">
                <a:effectLst/>
                <a:latin typeface="Cambria" panose="02040503050406030204" pitchFamily="18" charset="0"/>
                <a:ea typeface="Times New Roman" panose="02020603050405020304" pitchFamily="18" charset="0"/>
                <a:cs typeface="Calibri" panose="020F0502020204030204" pitchFamily="34" charset="0"/>
              </a:rPr>
            </a:br>
            <a:br>
              <a:rPr lang="en-IN" sz="1800" b="1" u="sng" dirty="0">
                <a:effectLst/>
                <a:latin typeface="Cambria" panose="02040503050406030204" pitchFamily="18" charset="0"/>
                <a:ea typeface="Times New Roman" panose="02020603050405020304" pitchFamily="18" charset="0"/>
                <a:cs typeface="Calibri" panose="020F0502020204030204" pitchFamily="34" charset="0"/>
              </a:rPr>
            </a:br>
            <a:br>
              <a:rPr lang="en-IN" sz="1800" b="1" u="sng" dirty="0">
                <a:effectLst/>
                <a:latin typeface="Cambria" panose="02040503050406030204" pitchFamily="18" charset="0"/>
                <a:ea typeface="Times New Roman" panose="02020603050405020304" pitchFamily="18" charset="0"/>
                <a:cs typeface="Calibri" panose="020F0502020204030204" pitchFamily="34" charset="0"/>
              </a:rPr>
            </a:br>
            <a:br>
              <a:rPr lang="en-IN" sz="1800" b="1" u="sng" dirty="0">
                <a:effectLst/>
                <a:latin typeface="Cambria" panose="02040503050406030204" pitchFamily="18" charset="0"/>
                <a:ea typeface="Times New Roman" panose="02020603050405020304" pitchFamily="18" charset="0"/>
                <a:cs typeface="Calibri" panose="020F0502020204030204" pitchFamily="34" charset="0"/>
              </a:rPr>
            </a:br>
            <a:r>
              <a:rPr lang="en-IN" sz="6700" dirty="0">
                <a:effectLst/>
                <a:ea typeface="Times New Roman" panose="02020603050405020304" pitchFamily="18" charset="0"/>
                <a:cs typeface="Calibri" panose="020F0502020204030204" pitchFamily="34" charset="0"/>
              </a:rPr>
              <a:t>Working: </a:t>
            </a:r>
            <a:br>
              <a:rPr lang="en-US" sz="1800" dirty="0">
                <a:effectLst/>
                <a:latin typeface="Times New Roman" panose="02020603050405020304" pitchFamily="18" charset="0"/>
                <a:ea typeface="Times New Roman" panose="02020603050405020304" pitchFamily="18" charset="0"/>
              </a:rPr>
            </a:br>
            <a:br>
              <a:rPr lang="en-IN" sz="1800" dirty="0"/>
            </a:br>
            <a:endParaRPr lang="en-IN" sz="1800" dirty="0"/>
          </a:p>
        </p:txBody>
      </p:sp>
      <p:sp>
        <p:nvSpPr>
          <p:cNvPr id="3" name="Content Placeholder 2">
            <a:extLst>
              <a:ext uri="{FF2B5EF4-FFF2-40B4-BE49-F238E27FC236}">
                <a16:creationId xmlns:a16="http://schemas.microsoft.com/office/drawing/2014/main" id="{DDE2FF53-5265-475A-BEAF-9DF7136062A7}"/>
              </a:ext>
            </a:extLst>
          </p:cNvPr>
          <p:cNvSpPr>
            <a:spLocks noGrp="1"/>
          </p:cNvSpPr>
          <p:nvPr>
            <p:ph idx="1"/>
          </p:nvPr>
        </p:nvSpPr>
        <p:spPr>
          <a:xfrm>
            <a:off x="4050889" y="2516291"/>
            <a:ext cx="6784259" cy="3682896"/>
          </a:xfrm>
        </p:spPr>
        <p:txBody>
          <a:bodyPr>
            <a:normAutofit/>
          </a:bodyPr>
          <a:lstStyle/>
          <a:p>
            <a:pPr marL="0" marR="0" indent="0" algn="just">
              <a:spcBef>
                <a:spcPts val="0"/>
              </a:spcBef>
              <a:spcAft>
                <a:spcPts val="1950"/>
              </a:spcAft>
              <a:buNone/>
            </a:pP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Make the connections as per the circuit diagram and upload the code to Arduino. Connect 8 Push Buttons to digital I/O pins from 2 to 8 of Arduino. These pins act as the tone input pins. All the other terminals of these push buttons are connected to GND. </a:t>
            </a:r>
          </a:p>
          <a:p>
            <a:pPr marL="0" marR="0" indent="0" algn="just">
              <a:spcBef>
                <a:spcPts val="0"/>
              </a:spcBef>
              <a:spcAft>
                <a:spcPts val="1950"/>
              </a:spcAft>
              <a:buNone/>
            </a:pP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Then, connect the Piezo Buzzer to one of the PWM capable pins of Arduino. The other end of the Piezo Buzzer is connected to GND. Now, make the connections as per the circuit diagram and upload the code to Arduino. Once the power to the circuit is turned on, Arduino is ready to accept the input from the buttons.</a:t>
            </a:r>
            <a:endParaRPr lang="en-US"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62051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20939B0-2349-4EBB-98A5-C87F52B367D6}"/>
              </a:ext>
            </a:extLst>
          </p:cNvPr>
          <p:cNvPicPr>
            <a:picLocks noChangeAspect="1"/>
          </p:cNvPicPr>
          <p:nvPr/>
        </p:nvPicPr>
        <p:blipFill rotWithShape="1">
          <a:blip r:embed="rId2"/>
          <a:srcRect b="9020"/>
          <a:stretch/>
        </p:blipFill>
        <p:spPr>
          <a:xfrm>
            <a:off x="20" y="10"/>
            <a:ext cx="11292820" cy="6857990"/>
          </a:xfrm>
          <a:prstGeom prst="rect">
            <a:avLst/>
          </a:prstGeom>
        </p:spPr>
      </p:pic>
      <p:sp>
        <p:nvSpPr>
          <p:cNvPr id="19" name="Rectangle 18">
            <a:extLst>
              <a:ext uri="{FF2B5EF4-FFF2-40B4-BE49-F238E27FC236}">
                <a16:creationId xmlns:a16="http://schemas.microsoft.com/office/drawing/2014/main" id="{9163A971-857A-4D4D-B458-BADAF926FF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2" name="Title 1">
            <a:extLst>
              <a:ext uri="{FF2B5EF4-FFF2-40B4-BE49-F238E27FC236}">
                <a16:creationId xmlns:a16="http://schemas.microsoft.com/office/drawing/2014/main" id="{B37E1838-D84E-4A60-B6FC-8EE76E6F9497}"/>
              </a:ext>
            </a:extLst>
          </p:cNvPr>
          <p:cNvSpPr>
            <a:spLocks noGrp="1"/>
          </p:cNvSpPr>
          <p:nvPr>
            <p:ph type="title"/>
          </p:nvPr>
        </p:nvSpPr>
        <p:spPr>
          <a:xfrm>
            <a:off x="4050889" y="792154"/>
            <a:ext cx="6784259" cy="977968"/>
          </a:xfrm>
        </p:spPr>
        <p:txBody>
          <a:bodyPr>
            <a:noAutofit/>
          </a:bodyPr>
          <a:lstStyle/>
          <a:p>
            <a:br>
              <a:rPr lang="en-IN" sz="6000" b="1" u="sng" dirty="0">
                <a:effectLst/>
                <a:latin typeface="Cambria" panose="02040503050406030204" pitchFamily="18" charset="0"/>
                <a:ea typeface="Times New Roman" panose="02020603050405020304" pitchFamily="18" charset="0"/>
                <a:cs typeface="Calibri" panose="020F0502020204030204" pitchFamily="34" charset="0"/>
              </a:rPr>
            </a:br>
            <a:br>
              <a:rPr lang="en-IN" sz="6000" b="1" u="sng" dirty="0">
                <a:effectLst/>
                <a:latin typeface="Cambria" panose="02040503050406030204" pitchFamily="18" charset="0"/>
                <a:ea typeface="Times New Roman" panose="02020603050405020304" pitchFamily="18" charset="0"/>
                <a:cs typeface="Calibri" panose="020F0502020204030204" pitchFamily="34" charset="0"/>
              </a:rPr>
            </a:br>
            <a:br>
              <a:rPr lang="en-IN" sz="6000" b="1" u="sng" dirty="0">
                <a:effectLst/>
                <a:latin typeface="Cambria" panose="02040503050406030204" pitchFamily="18" charset="0"/>
                <a:ea typeface="Times New Roman" panose="02020603050405020304" pitchFamily="18" charset="0"/>
                <a:cs typeface="Calibri" panose="020F0502020204030204" pitchFamily="34" charset="0"/>
              </a:rPr>
            </a:br>
            <a:br>
              <a:rPr lang="en-IN" sz="6000" b="1" u="sng" dirty="0">
                <a:effectLst/>
                <a:latin typeface="Cambria" panose="02040503050406030204" pitchFamily="18" charset="0"/>
                <a:ea typeface="Times New Roman" panose="02020603050405020304" pitchFamily="18" charset="0"/>
                <a:cs typeface="Calibri" panose="020F0502020204030204" pitchFamily="34" charset="0"/>
              </a:rPr>
            </a:br>
            <a:br>
              <a:rPr lang="en-US" sz="5400" b="1" dirty="0">
                <a:effectLst/>
                <a:ea typeface="Times New Roman" panose="02020603050405020304" pitchFamily="18" charset="0"/>
                <a:cs typeface="Calibri" panose="020F0502020204030204" pitchFamily="34" charset="0"/>
              </a:rPr>
            </a:br>
            <a:br>
              <a:rPr lang="en-IN" sz="6000" dirty="0"/>
            </a:br>
            <a:r>
              <a:rPr lang="en-IN" sz="6000" dirty="0"/>
              <a:t>Working:</a:t>
            </a:r>
          </a:p>
        </p:txBody>
      </p:sp>
      <p:sp>
        <p:nvSpPr>
          <p:cNvPr id="3" name="Content Placeholder 2">
            <a:extLst>
              <a:ext uri="{FF2B5EF4-FFF2-40B4-BE49-F238E27FC236}">
                <a16:creationId xmlns:a16="http://schemas.microsoft.com/office/drawing/2014/main" id="{DDE2FF53-5265-475A-BEAF-9DF7136062A7}"/>
              </a:ext>
            </a:extLst>
          </p:cNvPr>
          <p:cNvSpPr>
            <a:spLocks noGrp="1"/>
          </p:cNvSpPr>
          <p:nvPr>
            <p:ph idx="1"/>
          </p:nvPr>
        </p:nvSpPr>
        <p:spPr>
          <a:xfrm>
            <a:off x="4050889" y="2516291"/>
            <a:ext cx="6784259" cy="3682896"/>
          </a:xfrm>
        </p:spPr>
        <p:txBody>
          <a:bodyPr>
            <a:normAutofit/>
          </a:bodyPr>
          <a:lstStyle/>
          <a:p>
            <a:pPr marL="0" marR="0" indent="0" algn="just">
              <a:spcBef>
                <a:spcPts val="0"/>
              </a:spcBef>
              <a:spcAft>
                <a:spcPts val="800"/>
              </a:spcAft>
              <a:buNone/>
            </a:pP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spcBef>
                <a:spcPts val="0"/>
              </a:spcBef>
              <a:spcAft>
                <a:spcPts val="800"/>
              </a:spcAft>
              <a:buNone/>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Each button is associated with a PWM signal in the code. When a button is pushed, that particular PWM signal is generated through the Piezo Electric Buzzer.</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just">
              <a:spcBef>
                <a:spcPts val="0"/>
              </a:spcBef>
              <a:spcAft>
                <a:spcPts val="1950"/>
              </a:spcAft>
              <a:buNone/>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Once you are done with the tone, you can push the Interrupt Button. As soon as the Arduino enters Interrupt Mode, all the previously pressed tones are played back through the Piezo Buzzer.</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70710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circuit board&#10;&#10;Description automatically generated">
            <a:extLst>
              <a:ext uri="{FF2B5EF4-FFF2-40B4-BE49-F238E27FC236}">
                <a16:creationId xmlns:a16="http://schemas.microsoft.com/office/drawing/2014/main" id="{BDFEC10B-889E-4970-978E-F1A1347A0545}"/>
              </a:ext>
            </a:extLst>
          </p:cNvPr>
          <p:cNvPicPr>
            <a:picLocks noChangeAspect="1"/>
          </p:cNvPicPr>
          <p:nvPr/>
        </p:nvPicPr>
        <p:blipFill rotWithShape="1">
          <a:blip r:embed="rId2">
            <a:extLst>
              <a:ext uri="{28A0092B-C50C-407E-A947-70E740481C1C}">
                <a14:useLocalDpi xmlns:a14="http://schemas.microsoft.com/office/drawing/2010/main" val="0"/>
              </a:ext>
            </a:extLst>
          </a:blip>
          <a:srcRect t="9021"/>
          <a:stretch/>
        </p:blipFill>
        <p:spPr>
          <a:xfrm>
            <a:off x="20" y="10"/>
            <a:ext cx="11292820" cy="6857990"/>
          </a:xfrm>
          <a:prstGeom prst="rect">
            <a:avLst/>
          </a:prstGeom>
        </p:spPr>
      </p:pic>
      <p:sp>
        <p:nvSpPr>
          <p:cNvPr id="10" name="Rectangle 9">
            <a:extLst>
              <a:ext uri="{FF2B5EF4-FFF2-40B4-BE49-F238E27FC236}">
                <a16:creationId xmlns:a16="http://schemas.microsoft.com/office/drawing/2014/main" id="{9163A971-857A-4D4D-B458-BADAF926FF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2" name="Title 1">
            <a:extLst>
              <a:ext uri="{FF2B5EF4-FFF2-40B4-BE49-F238E27FC236}">
                <a16:creationId xmlns:a16="http://schemas.microsoft.com/office/drawing/2014/main" id="{B37E1838-D84E-4A60-B6FC-8EE76E6F9497}"/>
              </a:ext>
            </a:extLst>
          </p:cNvPr>
          <p:cNvSpPr>
            <a:spLocks noGrp="1"/>
          </p:cNvSpPr>
          <p:nvPr>
            <p:ph type="title"/>
          </p:nvPr>
        </p:nvSpPr>
        <p:spPr>
          <a:xfrm>
            <a:off x="4050889" y="365758"/>
            <a:ext cx="6784259" cy="1828800"/>
          </a:xfrm>
        </p:spPr>
        <p:txBody>
          <a:bodyPr>
            <a:normAutofit/>
          </a:bodyPr>
          <a:lstStyle/>
          <a:p>
            <a:r>
              <a:rPr lang="en-IN" sz="6000" b="1" dirty="0">
                <a:effectLst/>
                <a:latin typeface="+mn-lt"/>
                <a:ea typeface="Times New Roman" panose="02020603050405020304" pitchFamily="18" charset="0"/>
                <a:cs typeface="Arial" panose="020B0604020202020204" pitchFamily="34" charset="0"/>
              </a:rPr>
              <a:t>Conclusion:</a:t>
            </a:r>
            <a:br>
              <a:rPr lang="en-US"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sp>
        <p:nvSpPr>
          <p:cNvPr id="3" name="Content Placeholder 2">
            <a:extLst>
              <a:ext uri="{FF2B5EF4-FFF2-40B4-BE49-F238E27FC236}">
                <a16:creationId xmlns:a16="http://schemas.microsoft.com/office/drawing/2014/main" id="{DDE2FF53-5265-475A-BEAF-9DF7136062A7}"/>
              </a:ext>
            </a:extLst>
          </p:cNvPr>
          <p:cNvSpPr>
            <a:spLocks noGrp="1"/>
          </p:cNvSpPr>
          <p:nvPr>
            <p:ph idx="1"/>
          </p:nvPr>
        </p:nvSpPr>
        <p:spPr>
          <a:xfrm>
            <a:off x="4050889" y="2516291"/>
            <a:ext cx="6784259" cy="3682896"/>
          </a:xfrm>
        </p:spPr>
        <p:txBody>
          <a:bodyPr>
            <a:normAutofit/>
          </a:bodyPr>
          <a:lstStyle/>
          <a:p>
            <a:pPr marL="0" marR="0" indent="0" algn="just">
              <a:spcBef>
                <a:spcPts val="0"/>
              </a:spcBef>
              <a:spcAft>
                <a:spcPts val="800"/>
              </a:spcAft>
              <a:buNone/>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A Digital Piano Project based on Arduino is implemented here. This project can clarify the sound capabilities of Arduino.  If the note is not accurate, you can adjust the note value in the Arduino sketch to set what value that the pitch is achieved. You can also change the scale that or can make your own scale.</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spcAft>
                <a:spcPts val="0"/>
              </a:spcAft>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13050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67000">
              <a:schemeClr val="accent1">
                <a:lumMod val="5000"/>
                <a:lumOff val="95000"/>
              </a:schemeClr>
            </a:gs>
            <a:gs pos="74000">
              <a:schemeClr val="accent1">
                <a:lumMod val="45000"/>
                <a:lumOff val="55000"/>
              </a:schemeClr>
            </a:gs>
            <a:gs pos="86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FEE90D-EAE5-4794-BFEF-F4BCE49D8C09}"/>
              </a:ext>
            </a:extLst>
          </p:cNvPr>
          <p:cNvPicPr>
            <a:picLocks noChangeAspect="1"/>
          </p:cNvPicPr>
          <p:nvPr/>
        </p:nvPicPr>
        <p:blipFill rotWithShape="1">
          <a:blip r:embed="rId2"/>
          <a:srcRect l="13222" r="15855" b="-4"/>
          <a:stretch/>
        </p:blipFill>
        <p:spPr>
          <a:xfrm>
            <a:off x="2690115" y="2089099"/>
            <a:ext cx="2410198" cy="2410198"/>
          </a:xfrm>
          <a:custGeom>
            <a:avLst/>
            <a:gdLst/>
            <a:ahLst/>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p:spPr>
      </p:pic>
      <p:pic>
        <p:nvPicPr>
          <p:cNvPr id="5" name="Picture 4">
            <a:extLst>
              <a:ext uri="{FF2B5EF4-FFF2-40B4-BE49-F238E27FC236}">
                <a16:creationId xmlns:a16="http://schemas.microsoft.com/office/drawing/2014/main" id="{BEC21C20-BC28-4634-BF93-FD5B261B1A53}"/>
              </a:ext>
            </a:extLst>
          </p:cNvPr>
          <p:cNvPicPr>
            <a:picLocks noChangeAspect="1"/>
          </p:cNvPicPr>
          <p:nvPr/>
        </p:nvPicPr>
        <p:blipFill rotWithShape="1">
          <a:blip r:embed="rId3"/>
          <a:srcRect t="25000"/>
          <a:stretch/>
        </p:blipFill>
        <p:spPr>
          <a:xfrm>
            <a:off x="6681304" y="2089099"/>
            <a:ext cx="2410198" cy="2410198"/>
          </a:xfrm>
          <a:custGeom>
            <a:avLst/>
            <a:gdLst/>
            <a:ahLst/>
            <a:cxnLst/>
            <a:rect l="l" t="t" r="r" b="b"/>
            <a:pathLst>
              <a:path w="2849586" h="2849586">
                <a:moveTo>
                  <a:pt x="1424793" y="0"/>
                </a:moveTo>
                <a:cubicBezTo>
                  <a:pt x="2211684" y="0"/>
                  <a:pt x="2849586" y="637902"/>
                  <a:pt x="2849586" y="1424793"/>
                </a:cubicBezTo>
                <a:cubicBezTo>
                  <a:pt x="2849586" y="2211684"/>
                  <a:pt x="2211684" y="2849586"/>
                  <a:pt x="1424793" y="2849586"/>
                </a:cubicBezTo>
                <a:cubicBezTo>
                  <a:pt x="637902" y="2849586"/>
                  <a:pt x="0" y="2211684"/>
                  <a:pt x="0" y="1424793"/>
                </a:cubicBezTo>
                <a:cubicBezTo>
                  <a:pt x="0" y="637902"/>
                  <a:pt x="637902" y="0"/>
                  <a:pt x="1424793" y="0"/>
                </a:cubicBezTo>
                <a:close/>
              </a:path>
            </a:pathLst>
          </a:custGeom>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847380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89683EB-D202-4B4D-B1BD-8BA6965FBE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292840"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8BEA4651-E448-498A-B4C1-B77A335445D9}"/>
              </a:ext>
            </a:extLst>
          </p:cNvPr>
          <p:cNvPicPr>
            <a:picLocks noChangeAspect="1"/>
          </p:cNvPicPr>
          <p:nvPr/>
        </p:nvPicPr>
        <p:blipFill rotWithShape="1">
          <a:blip r:embed="rId2">
            <a:alphaModFix amt="35000"/>
          </a:blip>
          <a:srcRect b="9020"/>
          <a:stretch/>
        </p:blipFill>
        <p:spPr>
          <a:xfrm>
            <a:off x="20" y="10"/>
            <a:ext cx="11292820" cy="6857990"/>
          </a:xfrm>
          <a:prstGeom prst="rect">
            <a:avLst/>
          </a:prstGeom>
        </p:spPr>
      </p:pic>
      <p:sp>
        <p:nvSpPr>
          <p:cNvPr id="4" name="Title 3">
            <a:extLst>
              <a:ext uri="{FF2B5EF4-FFF2-40B4-BE49-F238E27FC236}">
                <a16:creationId xmlns:a16="http://schemas.microsoft.com/office/drawing/2014/main" id="{01E53868-17CF-41B3-8058-0462D7F10185}"/>
              </a:ext>
            </a:extLst>
          </p:cNvPr>
          <p:cNvSpPr>
            <a:spLocks noGrp="1"/>
          </p:cNvSpPr>
          <p:nvPr>
            <p:ph type="title"/>
          </p:nvPr>
        </p:nvSpPr>
        <p:spPr>
          <a:xfrm>
            <a:off x="1261872" y="365760"/>
            <a:ext cx="9692640" cy="1325562"/>
          </a:xfrm>
        </p:spPr>
        <p:txBody>
          <a:bodyPr vert="horz" lIns="91440" tIns="45720" rIns="91440" bIns="45720" rtlCol="0" anchor="b">
            <a:normAutofit/>
          </a:bodyPr>
          <a:lstStyle/>
          <a:p>
            <a:r>
              <a:rPr lang="en-US">
                <a:solidFill>
                  <a:schemeClr val="bg1"/>
                </a:solidFill>
              </a:rPr>
              <a:t>Aim:</a:t>
            </a:r>
          </a:p>
        </p:txBody>
      </p:sp>
      <p:sp>
        <p:nvSpPr>
          <p:cNvPr id="5" name="TextBox 4">
            <a:extLst>
              <a:ext uri="{FF2B5EF4-FFF2-40B4-BE49-F238E27FC236}">
                <a16:creationId xmlns:a16="http://schemas.microsoft.com/office/drawing/2014/main" id="{833D90C7-0A8C-4BE2-9C7F-3F79343A1D87}"/>
              </a:ext>
            </a:extLst>
          </p:cNvPr>
          <p:cNvSpPr txBox="1"/>
          <p:nvPr/>
        </p:nvSpPr>
        <p:spPr>
          <a:xfrm>
            <a:off x="1261872" y="2005739"/>
            <a:ext cx="8595360" cy="4174398"/>
          </a:xfrm>
          <a:prstGeom prst="rect">
            <a:avLst/>
          </a:prstGeom>
        </p:spPr>
        <p:txBody>
          <a:bodyPr vert="horz" lIns="91440" tIns="45720" rIns="91440" bIns="45720" rtlCol="0">
            <a:normAutofit/>
          </a:bodyPr>
          <a:lstStyle/>
          <a:p>
            <a:pPr indent="-182880" defTabSz="914400">
              <a:spcAft>
                <a:spcPts val="600"/>
              </a:spcAft>
              <a:buClr>
                <a:schemeClr val="accent1"/>
              </a:buClr>
            </a:pPr>
            <a:r>
              <a:rPr lang="en-US" sz="3200" dirty="0">
                <a:solidFill>
                  <a:schemeClr val="bg1"/>
                </a:solidFill>
                <a:effectLst/>
              </a:rPr>
              <a:t>To Design a Digital Piano on Arduino (i.e. to generate different tones by pressing switches).</a:t>
            </a:r>
          </a:p>
          <a:p>
            <a:pPr indent="-182880" defTabSz="914400">
              <a:spcAft>
                <a:spcPts val="600"/>
              </a:spcAft>
              <a:buClr>
                <a:schemeClr val="accent1"/>
              </a:buClr>
            </a:pPr>
            <a:endParaRPr lang="en-US" sz="3200" dirty="0">
              <a:solidFill>
                <a:schemeClr val="bg1"/>
              </a:solidFill>
            </a:endParaRPr>
          </a:p>
        </p:txBody>
      </p:sp>
    </p:spTree>
    <p:extLst>
      <p:ext uri="{BB962C8B-B14F-4D97-AF65-F5344CB8AC3E}">
        <p14:creationId xmlns:p14="http://schemas.microsoft.com/office/powerpoint/2010/main" val="3802651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620B0C8-1EC6-4330-9B95-5A91F2A0154F}"/>
              </a:ext>
            </a:extLst>
          </p:cNvPr>
          <p:cNvPicPr>
            <a:picLocks noChangeAspect="1"/>
          </p:cNvPicPr>
          <p:nvPr/>
        </p:nvPicPr>
        <p:blipFill rotWithShape="1">
          <a:blip r:embed="rId2">
            <a:duotone>
              <a:prstClr val="black"/>
              <a:schemeClr val="tx2">
                <a:tint val="45000"/>
                <a:satMod val="400000"/>
              </a:schemeClr>
            </a:duotone>
          </a:blip>
          <a:srcRect t="9021"/>
          <a:stretch/>
        </p:blipFill>
        <p:spPr>
          <a:xfrm>
            <a:off x="3830" y="10"/>
            <a:ext cx="11292820" cy="6857990"/>
          </a:xfrm>
          <a:prstGeom prst="rect">
            <a:avLst/>
          </a:prstGeom>
        </p:spPr>
      </p:pic>
      <p:sp>
        <p:nvSpPr>
          <p:cNvPr id="13" name="Rectangle 15">
            <a:extLst>
              <a:ext uri="{FF2B5EF4-FFF2-40B4-BE49-F238E27FC236}">
                <a16:creationId xmlns:a16="http://schemas.microsoft.com/office/drawing/2014/main" id="{B4147794-66B7-4CDE-BC75-BBDC48B2F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tx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4" name="Title 3">
            <a:extLst>
              <a:ext uri="{FF2B5EF4-FFF2-40B4-BE49-F238E27FC236}">
                <a16:creationId xmlns:a16="http://schemas.microsoft.com/office/drawing/2014/main" id="{E2AC23D9-0AF3-4896-872F-76763ABD43DC}"/>
              </a:ext>
            </a:extLst>
          </p:cNvPr>
          <p:cNvSpPr>
            <a:spLocks noGrp="1"/>
          </p:cNvSpPr>
          <p:nvPr>
            <p:ph type="title"/>
          </p:nvPr>
        </p:nvSpPr>
        <p:spPr>
          <a:xfrm>
            <a:off x="4050889" y="365757"/>
            <a:ext cx="6784259" cy="1067117"/>
          </a:xfrm>
        </p:spPr>
        <p:txBody>
          <a:bodyPr vert="horz" lIns="91440" tIns="45720" rIns="91440" bIns="45720" rtlCol="0" anchor="b">
            <a:normAutofit/>
          </a:bodyPr>
          <a:lstStyle/>
          <a:p>
            <a:r>
              <a:rPr lang="en-US" dirty="0">
                <a:solidFill>
                  <a:schemeClr val="bg1"/>
                </a:solidFill>
              </a:rPr>
              <a:t>Requirements:</a:t>
            </a:r>
          </a:p>
        </p:txBody>
      </p:sp>
      <p:sp>
        <p:nvSpPr>
          <p:cNvPr id="5" name="TextBox 4">
            <a:extLst>
              <a:ext uri="{FF2B5EF4-FFF2-40B4-BE49-F238E27FC236}">
                <a16:creationId xmlns:a16="http://schemas.microsoft.com/office/drawing/2014/main" id="{91C636BD-AC5E-494F-B0F8-3D83354DBCBA}"/>
              </a:ext>
            </a:extLst>
          </p:cNvPr>
          <p:cNvSpPr txBox="1"/>
          <p:nvPr/>
        </p:nvSpPr>
        <p:spPr>
          <a:xfrm>
            <a:off x="4050889" y="2007910"/>
            <a:ext cx="6784259" cy="4191278"/>
          </a:xfrm>
          <a:prstGeom prst="rect">
            <a:avLst/>
          </a:prstGeom>
        </p:spPr>
        <p:txBody>
          <a:bodyPr vert="horz" lIns="91440" tIns="45720" rIns="91440" bIns="45720" rtlCol="0">
            <a:normAutofit/>
          </a:bodyPr>
          <a:lstStyle/>
          <a:p>
            <a:pPr marL="0" marR="0" indent="-182880" defTabSz="914400">
              <a:spcBef>
                <a:spcPts val="0"/>
              </a:spcBef>
              <a:spcAft>
                <a:spcPts val="800"/>
              </a:spcAft>
              <a:buClr>
                <a:schemeClr val="accent1"/>
              </a:buClr>
            </a:pPr>
            <a:r>
              <a:rPr lang="en-US" dirty="0">
                <a:solidFill>
                  <a:schemeClr val="bg1"/>
                </a:solidFill>
                <a:effectLst/>
              </a:rPr>
              <a:t>Hardware:</a:t>
            </a:r>
          </a:p>
          <a:p>
            <a:pPr marL="342900" marR="0" lvl="0" indent="-182880" defTabSz="914400">
              <a:spcBef>
                <a:spcPts val="0"/>
              </a:spcBef>
              <a:spcAft>
                <a:spcPts val="0"/>
              </a:spcAft>
              <a:buClr>
                <a:schemeClr val="accent1"/>
              </a:buClr>
              <a:buFont typeface="+mj-lt"/>
              <a:buAutoNum type="romanLcParenBoth"/>
            </a:pPr>
            <a:r>
              <a:rPr lang="en-US" dirty="0">
                <a:solidFill>
                  <a:schemeClr val="bg1"/>
                </a:solidFill>
                <a:effectLst/>
              </a:rPr>
              <a:t>Arduino UNO R3</a:t>
            </a:r>
          </a:p>
          <a:p>
            <a:pPr marL="342900" marR="0" lvl="0" indent="-182880" defTabSz="914400">
              <a:spcBef>
                <a:spcPts val="0"/>
              </a:spcBef>
              <a:spcAft>
                <a:spcPts val="0"/>
              </a:spcAft>
              <a:buClr>
                <a:schemeClr val="accent1"/>
              </a:buClr>
              <a:buFont typeface="+mj-lt"/>
              <a:buAutoNum type="romanLcParenBoth"/>
            </a:pPr>
            <a:r>
              <a:rPr lang="en-US" dirty="0">
                <a:solidFill>
                  <a:schemeClr val="bg1"/>
                </a:solidFill>
                <a:effectLst/>
              </a:rPr>
              <a:t>Push Buttons</a:t>
            </a:r>
          </a:p>
          <a:p>
            <a:pPr marL="342900" marR="0" lvl="0" indent="-182880" defTabSz="914400">
              <a:spcBef>
                <a:spcPts val="0"/>
              </a:spcBef>
              <a:spcAft>
                <a:spcPts val="0"/>
              </a:spcAft>
              <a:buClr>
                <a:schemeClr val="accent1"/>
              </a:buClr>
              <a:buFont typeface="+mj-lt"/>
              <a:buAutoNum type="romanLcParenBoth"/>
            </a:pPr>
            <a:r>
              <a:rPr lang="en-US" dirty="0">
                <a:solidFill>
                  <a:schemeClr val="bg1"/>
                </a:solidFill>
                <a:effectLst/>
              </a:rPr>
              <a:t>Small Piezo Buzzer (a small speaker)</a:t>
            </a:r>
          </a:p>
          <a:p>
            <a:pPr marL="342900" marR="0" lvl="0" indent="-182880" defTabSz="914400">
              <a:spcBef>
                <a:spcPts val="0"/>
              </a:spcBef>
              <a:spcAft>
                <a:spcPts val="0"/>
              </a:spcAft>
              <a:buClr>
                <a:schemeClr val="accent1"/>
              </a:buClr>
              <a:buFont typeface="+mj-lt"/>
              <a:buAutoNum type="romanLcParenBoth"/>
            </a:pPr>
            <a:r>
              <a:rPr lang="en-US" dirty="0">
                <a:solidFill>
                  <a:schemeClr val="bg1"/>
                </a:solidFill>
                <a:effectLst/>
              </a:rPr>
              <a:t>Connecting Wires (Jumper Wires)</a:t>
            </a:r>
          </a:p>
          <a:p>
            <a:pPr marL="342900" marR="0" lvl="0" indent="-182880" defTabSz="914400">
              <a:spcBef>
                <a:spcPts val="0"/>
              </a:spcBef>
              <a:spcAft>
                <a:spcPts val="0"/>
              </a:spcAft>
              <a:buClr>
                <a:schemeClr val="accent1"/>
              </a:buClr>
              <a:buFont typeface="+mj-lt"/>
              <a:buAutoNum type="romanLcParenBoth"/>
            </a:pPr>
            <a:r>
              <a:rPr lang="en-US" dirty="0">
                <a:solidFill>
                  <a:schemeClr val="bg1"/>
                </a:solidFill>
                <a:effectLst/>
              </a:rPr>
              <a:t>Breadboard</a:t>
            </a:r>
          </a:p>
          <a:p>
            <a:pPr marL="342900" marR="0" lvl="0" indent="-182880" defTabSz="914400">
              <a:spcBef>
                <a:spcPts val="0"/>
              </a:spcBef>
              <a:spcAft>
                <a:spcPts val="800"/>
              </a:spcAft>
              <a:buClr>
                <a:schemeClr val="accent1"/>
              </a:buClr>
              <a:buFont typeface="+mj-lt"/>
              <a:buAutoNum type="romanLcParenBoth"/>
            </a:pPr>
            <a:r>
              <a:rPr lang="en-US" dirty="0">
                <a:solidFill>
                  <a:schemeClr val="bg1"/>
                </a:solidFill>
                <a:effectLst/>
              </a:rPr>
              <a:t>Power Supply</a:t>
            </a:r>
          </a:p>
          <a:p>
            <a:pPr marL="0" marR="0" indent="-182880" defTabSz="914400">
              <a:spcBef>
                <a:spcPts val="0"/>
              </a:spcBef>
              <a:spcAft>
                <a:spcPts val="800"/>
              </a:spcAft>
              <a:buClr>
                <a:schemeClr val="accent1"/>
              </a:buClr>
            </a:pPr>
            <a:endParaRPr lang="en-US" dirty="0">
              <a:solidFill>
                <a:schemeClr val="bg1"/>
              </a:solidFill>
              <a:effectLst/>
            </a:endParaRPr>
          </a:p>
          <a:p>
            <a:pPr marL="0" marR="0" indent="-182880" defTabSz="914400">
              <a:spcBef>
                <a:spcPts val="0"/>
              </a:spcBef>
              <a:spcAft>
                <a:spcPts val="800"/>
              </a:spcAft>
              <a:buClr>
                <a:schemeClr val="accent1"/>
              </a:buClr>
            </a:pPr>
            <a:r>
              <a:rPr lang="en-US" dirty="0">
                <a:solidFill>
                  <a:schemeClr val="bg1"/>
                </a:solidFill>
                <a:effectLst/>
              </a:rPr>
              <a:t>Software:</a:t>
            </a:r>
          </a:p>
          <a:p>
            <a:pPr marL="342900" marR="0" lvl="0" indent="-182880" defTabSz="914400">
              <a:spcBef>
                <a:spcPts val="0"/>
              </a:spcBef>
              <a:spcAft>
                <a:spcPts val="0"/>
              </a:spcAft>
              <a:buClr>
                <a:schemeClr val="accent1"/>
              </a:buClr>
              <a:buSzPts val="1400"/>
              <a:buFont typeface="Arial" panose="020B0604020202020204" pitchFamily="34" charset="0"/>
              <a:buAutoNum type="arabicPeriod"/>
            </a:pPr>
            <a:r>
              <a:rPr lang="en-US" dirty="0">
                <a:solidFill>
                  <a:schemeClr val="bg1"/>
                </a:solidFill>
                <a:effectLst/>
              </a:rPr>
              <a:t> Arduino IDE</a:t>
            </a:r>
          </a:p>
          <a:p>
            <a:pPr marL="342900" marR="0" lvl="0" indent="-182880" defTabSz="914400">
              <a:spcBef>
                <a:spcPts val="0"/>
              </a:spcBef>
              <a:spcAft>
                <a:spcPts val="800"/>
              </a:spcAft>
              <a:buClr>
                <a:schemeClr val="accent1"/>
              </a:buClr>
              <a:buSzPts val="1400"/>
              <a:buFont typeface="Arial" panose="020B0604020202020204" pitchFamily="34" charset="0"/>
              <a:buAutoNum type="arabicPeriod"/>
            </a:pPr>
            <a:r>
              <a:rPr lang="en-US" dirty="0">
                <a:solidFill>
                  <a:schemeClr val="bg1"/>
                </a:solidFill>
                <a:effectLst/>
              </a:rPr>
              <a:t> </a:t>
            </a:r>
            <a:r>
              <a:rPr lang="en-US" dirty="0" err="1">
                <a:solidFill>
                  <a:schemeClr val="bg1"/>
                </a:solidFill>
                <a:effectLst/>
              </a:rPr>
              <a:t>Tinkercard</a:t>
            </a:r>
            <a:endParaRPr lang="en-US" dirty="0">
              <a:solidFill>
                <a:schemeClr val="bg1"/>
              </a:solidFill>
              <a:effectLst/>
            </a:endParaRPr>
          </a:p>
          <a:p>
            <a:pPr indent="-182880" defTabSz="914400">
              <a:buClr>
                <a:schemeClr val="accent1"/>
              </a:buClr>
            </a:pPr>
            <a:endParaRPr lang="en-US" dirty="0">
              <a:solidFill>
                <a:schemeClr val="bg1"/>
              </a:solidFill>
            </a:endParaRPr>
          </a:p>
        </p:txBody>
      </p:sp>
    </p:spTree>
    <p:extLst>
      <p:ext uri="{BB962C8B-B14F-4D97-AF65-F5344CB8AC3E}">
        <p14:creationId xmlns:p14="http://schemas.microsoft.com/office/powerpoint/2010/main" val="32610823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620B0C8-1EC6-4330-9B95-5A91F2A0154F}"/>
              </a:ext>
            </a:extLst>
          </p:cNvPr>
          <p:cNvPicPr>
            <a:picLocks noChangeAspect="1"/>
          </p:cNvPicPr>
          <p:nvPr/>
        </p:nvPicPr>
        <p:blipFill rotWithShape="1">
          <a:blip r:embed="rId2">
            <a:duotone>
              <a:prstClr val="black"/>
              <a:schemeClr val="tx2">
                <a:tint val="45000"/>
                <a:satMod val="400000"/>
              </a:schemeClr>
            </a:duotone>
          </a:blip>
          <a:srcRect t="9021"/>
          <a:stretch/>
        </p:blipFill>
        <p:spPr>
          <a:xfrm>
            <a:off x="20" y="10"/>
            <a:ext cx="11292820" cy="6857990"/>
          </a:xfrm>
          <a:prstGeom prst="rect">
            <a:avLst/>
          </a:prstGeom>
        </p:spPr>
      </p:pic>
      <p:sp>
        <p:nvSpPr>
          <p:cNvPr id="25" name="Rectangle 22">
            <a:extLst>
              <a:ext uri="{FF2B5EF4-FFF2-40B4-BE49-F238E27FC236}">
                <a16:creationId xmlns:a16="http://schemas.microsoft.com/office/drawing/2014/main" id="{B4147794-66B7-4CDE-BC75-BBDC48B2F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tx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4" name="Title 3">
            <a:extLst>
              <a:ext uri="{FF2B5EF4-FFF2-40B4-BE49-F238E27FC236}">
                <a16:creationId xmlns:a16="http://schemas.microsoft.com/office/drawing/2014/main" id="{E2AC23D9-0AF3-4896-872F-76763ABD43DC}"/>
              </a:ext>
            </a:extLst>
          </p:cNvPr>
          <p:cNvSpPr>
            <a:spLocks noGrp="1"/>
          </p:cNvSpPr>
          <p:nvPr>
            <p:ph type="title"/>
          </p:nvPr>
        </p:nvSpPr>
        <p:spPr>
          <a:xfrm>
            <a:off x="4050889" y="365758"/>
            <a:ext cx="6784259" cy="1535746"/>
          </a:xfrm>
        </p:spPr>
        <p:txBody>
          <a:bodyPr vert="horz" lIns="91440" tIns="45720" rIns="91440" bIns="45720" rtlCol="0" anchor="b">
            <a:normAutofit/>
          </a:bodyPr>
          <a:lstStyle/>
          <a:p>
            <a:r>
              <a:rPr lang="en-US" b="1" dirty="0">
                <a:solidFill>
                  <a:schemeClr val="bg1"/>
                </a:solidFill>
                <a:effectLst/>
              </a:rPr>
              <a:t>Theory:</a:t>
            </a:r>
            <a:br>
              <a:rPr lang="en-US" dirty="0">
                <a:solidFill>
                  <a:schemeClr val="bg1"/>
                </a:solidFill>
                <a:effectLst/>
              </a:rPr>
            </a:br>
            <a:endParaRPr lang="en-US" dirty="0">
              <a:solidFill>
                <a:schemeClr val="bg1"/>
              </a:solidFill>
            </a:endParaRPr>
          </a:p>
        </p:txBody>
      </p:sp>
      <p:sp>
        <p:nvSpPr>
          <p:cNvPr id="5" name="TextBox 4">
            <a:extLst>
              <a:ext uri="{FF2B5EF4-FFF2-40B4-BE49-F238E27FC236}">
                <a16:creationId xmlns:a16="http://schemas.microsoft.com/office/drawing/2014/main" id="{91C636BD-AC5E-494F-B0F8-3D83354DBCBA}"/>
              </a:ext>
            </a:extLst>
          </p:cNvPr>
          <p:cNvSpPr txBox="1"/>
          <p:nvPr/>
        </p:nvSpPr>
        <p:spPr>
          <a:xfrm>
            <a:off x="4050889" y="2040903"/>
            <a:ext cx="6784259" cy="4543719"/>
          </a:xfrm>
          <a:prstGeom prst="rect">
            <a:avLst/>
          </a:prstGeom>
        </p:spPr>
        <p:txBody>
          <a:bodyPr vert="horz" lIns="91440" tIns="45720" rIns="91440" bIns="45720" rtlCol="0">
            <a:normAutofit/>
          </a:bodyPr>
          <a:lstStyle/>
          <a:p>
            <a:pPr marL="0" marR="0" indent="-182880" defTabSz="914400">
              <a:spcBef>
                <a:spcPts val="0"/>
              </a:spcBef>
              <a:spcAft>
                <a:spcPts val="800"/>
              </a:spcAft>
              <a:buClr>
                <a:schemeClr val="accent1"/>
              </a:buClr>
              <a:buNone/>
            </a:pPr>
            <a:r>
              <a:rPr lang="en-US" sz="2400" b="1" dirty="0">
                <a:solidFill>
                  <a:schemeClr val="bg1"/>
                </a:solidFill>
                <a:effectLst/>
              </a:rPr>
              <a:t>Arduino Uno: </a:t>
            </a:r>
            <a:endParaRPr lang="en-US" sz="2400" dirty="0">
              <a:solidFill>
                <a:schemeClr val="bg1"/>
              </a:solidFill>
              <a:effectLst/>
            </a:endParaRPr>
          </a:p>
          <a:p>
            <a:pPr marL="0" marR="0" indent="-182880" defTabSz="914400">
              <a:spcBef>
                <a:spcPts val="0"/>
              </a:spcBef>
              <a:spcAft>
                <a:spcPts val="0"/>
              </a:spcAft>
              <a:buClr>
                <a:schemeClr val="accent1"/>
              </a:buClr>
            </a:pPr>
            <a:r>
              <a:rPr lang="en-US" dirty="0">
                <a:solidFill>
                  <a:schemeClr val="bg1"/>
                </a:solidFill>
                <a:effectLst/>
              </a:rPr>
              <a:t>It is a microcontroller board based on the ATmega328P (datasheet). It has 14 digital input/output pins (of which 6 can be used as PWM outputs), 6 analog inputs, a 16 MHz ceramic resonator (CSTCE16M0V53-R0), a USB connection, a power jack, an ICSP header and a reset button. It contains everything needed to support the microcontroller; simply connect it to a computer with a USB cable or power it with a AC-to-DC adapter or battery to get started. The Arduino Uno is programmed using the Arduino Software (IDE), our Integrated Development Environment common to all our boards and running both online and offline.</a:t>
            </a:r>
          </a:p>
          <a:p>
            <a:pPr marL="0" marR="0" indent="-182880" defTabSz="914400">
              <a:spcBef>
                <a:spcPts val="0"/>
              </a:spcBef>
              <a:spcAft>
                <a:spcPts val="0"/>
              </a:spcAft>
              <a:buClr>
                <a:schemeClr val="accent1"/>
              </a:buClr>
              <a:buNone/>
            </a:pPr>
            <a:endParaRPr lang="en-US" dirty="0">
              <a:solidFill>
                <a:schemeClr val="bg1"/>
              </a:solidFill>
              <a:effectLst/>
            </a:endParaRPr>
          </a:p>
          <a:p>
            <a:pPr indent="-182880" defTabSz="914400">
              <a:buClr>
                <a:schemeClr val="accent1"/>
              </a:buClr>
            </a:pPr>
            <a:endParaRPr lang="en-US" dirty="0">
              <a:solidFill>
                <a:schemeClr val="bg1"/>
              </a:solidFill>
            </a:endParaRPr>
          </a:p>
          <a:p>
            <a:pPr indent="-182880" defTabSz="914400">
              <a:buClr>
                <a:schemeClr val="accent1"/>
              </a:buClr>
            </a:pPr>
            <a:endParaRPr lang="en-US" dirty="0">
              <a:solidFill>
                <a:schemeClr val="bg1"/>
              </a:solidFill>
            </a:endParaRPr>
          </a:p>
        </p:txBody>
      </p:sp>
    </p:spTree>
    <p:extLst>
      <p:ext uri="{BB962C8B-B14F-4D97-AF65-F5344CB8AC3E}">
        <p14:creationId xmlns:p14="http://schemas.microsoft.com/office/powerpoint/2010/main" val="3173256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620B0C8-1EC6-4330-9B95-5A91F2A0154F}"/>
              </a:ext>
            </a:extLst>
          </p:cNvPr>
          <p:cNvPicPr>
            <a:picLocks noChangeAspect="1"/>
          </p:cNvPicPr>
          <p:nvPr/>
        </p:nvPicPr>
        <p:blipFill rotWithShape="1">
          <a:blip r:embed="rId2">
            <a:duotone>
              <a:prstClr val="black"/>
              <a:schemeClr val="tx2">
                <a:tint val="45000"/>
                <a:satMod val="400000"/>
              </a:schemeClr>
            </a:duotone>
          </a:blip>
          <a:srcRect t="9021"/>
          <a:stretch/>
        </p:blipFill>
        <p:spPr>
          <a:xfrm>
            <a:off x="20" y="10"/>
            <a:ext cx="11292820" cy="6857990"/>
          </a:xfrm>
          <a:prstGeom prst="rect">
            <a:avLst/>
          </a:prstGeom>
        </p:spPr>
      </p:pic>
      <p:sp>
        <p:nvSpPr>
          <p:cNvPr id="25" name="Rectangle 22">
            <a:extLst>
              <a:ext uri="{FF2B5EF4-FFF2-40B4-BE49-F238E27FC236}">
                <a16:creationId xmlns:a16="http://schemas.microsoft.com/office/drawing/2014/main" id="{B4147794-66B7-4CDE-BC75-BBDC48B2F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tx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4" name="Title 3">
            <a:extLst>
              <a:ext uri="{FF2B5EF4-FFF2-40B4-BE49-F238E27FC236}">
                <a16:creationId xmlns:a16="http://schemas.microsoft.com/office/drawing/2014/main" id="{E2AC23D9-0AF3-4896-872F-76763ABD43DC}"/>
              </a:ext>
            </a:extLst>
          </p:cNvPr>
          <p:cNvSpPr>
            <a:spLocks noGrp="1"/>
          </p:cNvSpPr>
          <p:nvPr>
            <p:ph type="title"/>
          </p:nvPr>
        </p:nvSpPr>
        <p:spPr>
          <a:xfrm>
            <a:off x="4050889" y="365757"/>
            <a:ext cx="6784259" cy="1507005"/>
          </a:xfrm>
        </p:spPr>
        <p:txBody>
          <a:bodyPr vert="horz" lIns="91440" tIns="45720" rIns="91440" bIns="45720" rtlCol="0" anchor="b">
            <a:normAutofit/>
          </a:bodyPr>
          <a:lstStyle/>
          <a:p>
            <a:r>
              <a:rPr lang="en-US" b="1" dirty="0">
                <a:solidFill>
                  <a:schemeClr val="bg1"/>
                </a:solidFill>
                <a:effectLst/>
              </a:rPr>
              <a:t>Theory:</a:t>
            </a:r>
            <a:br>
              <a:rPr lang="en-US" dirty="0">
                <a:solidFill>
                  <a:schemeClr val="bg1"/>
                </a:solidFill>
                <a:effectLst/>
              </a:rPr>
            </a:br>
            <a:endParaRPr lang="en-US" dirty="0">
              <a:solidFill>
                <a:schemeClr val="bg1"/>
              </a:solidFill>
            </a:endParaRPr>
          </a:p>
        </p:txBody>
      </p:sp>
      <p:sp>
        <p:nvSpPr>
          <p:cNvPr id="5" name="TextBox 4">
            <a:extLst>
              <a:ext uri="{FF2B5EF4-FFF2-40B4-BE49-F238E27FC236}">
                <a16:creationId xmlns:a16="http://schemas.microsoft.com/office/drawing/2014/main" id="{91C636BD-AC5E-494F-B0F8-3D83354DBCBA}"/>
              </a:ext>
            </a:extLst>
          </p:cNvPr>
          <p:cNvSpPr txBox="1"/>
          <p:nvPr/>
        </p:nvSpPr>
        <p:spPr>
          <a:xfrm>
            <a:off x="4050889" y="1811216"/>
            <a:ext cx="6784259" cy="4387972"/>
          </a:xfrm>
          <a:prstGeom prst="rect">
            <a:avLst/>
          </a:prstGeom>
        </p:spPr>
        <p:txBody>
          <a:bodyPr vert="horz" lIns="91440" tIns="45720" rIns="91440" bIns="45720" rtlCol="0">
            <a:normAutofit fontScale="85000" lnSpcReduction="10000"/>
          </a:bodyPr>
          <a:lstStyle/>
          <a:p>
            <a:pPr marL="0" marR="0" algn="just">
              <a:lnSpc>
                <a:spcPct val="107000"/>
              </a:lnSpc>
              <a:spcBef>
                <a:spcPts val="0"/>
              </a:spcBef>
              <a:spcAft>
                <a:spcPts val="800"/>
              </a:spcAft>
            </a:pPr>
            <a:r>
              <a:rPr lang="en-IN" sz="2400" b="1" dirty="0">
                <a:solidFill>
                  <a:schemeClr val="bg1"/>
                </a:solidFill>
                <a:effectLst/>
                <a:ea typeface="Calibri" panose="020F0502020204030204" pitchFamily="34" charset="0"/>
                <a:cs typeface="Times New Roman" panose="02020603050405020304" pitchFamily="18" charset="0"/>
              </a:rPr>
              <a:t>tone():</a:t>
            </a:r>
            <a:endParaRPr lang="en-US" sz="2400" dirty="0">
              <a:solidFill>
                <a:schemeClr val="bg1"/>
              </a:solidFill>
              <a:effectLst/>
              <a:ea typeface="Calibri" panose="020F0502020204030204" pitchFamily="34" charset="0"/>
              <a:cs typeface="Times New Roman" panose="02020603050405020304" pitchFamily="18" charset="0"/>
            </a:endParaRPr>
          </a:p>
          <a:p>
            <a:pPr marL="0" marR="0" algn="just">
              <a:lnSpc>
                <a:spcPct val="107000"/>
              </a:lnSpc>
              <a:spcBef>
                <a:spcPts val="1200"/>
              </a:spcBef>
              <a:spcAft>
                <a:spcPts val="800"/>
              </a:spcAft>
            </a:pPr>
            <a:r>
              <a:rPr lang="en-IN" sz="1800" dirty="0">
                <a:solidFill>
                  <a:schemeClr val="bg1"/>
                </a:solidFill>
                <a:effectLst/>
                <a:ea typeface="Calibri" panose="020F0502020204030204" pitchFamily="34" charset="0"/>
                <a:cs typeface="Times New Roman" panose="02020603050405020304" pitchFamily="18" charset="0"/>
              </a:rPr>
              <a:t>Generates a square wave of the specified frequency (50% duty cycle) on the pin. A duration can be specified, otherwise the wave continues until a call to </a:t>
            </a:r>
            <a:r>
              <a:rPr lang="en-IN" sz="1800" dirty="0" err="1">
                <a:solidFill>
                  <a:schemeClr val="bg1"/>
                </a:solidFill>
                <a:effectLst/>
                <a:ea typeface="Calibri" panose="020F0502020204030204" pitchFamily="34" charset="0"/>
                <a:cs typeface="Times New Roman" panose="02020603050405020304" pitchFamily="18" charset="0"/>
              </a:rPr>
              <a:t>notone</a:t>
            </a:r>
            <a:r>
              <a:rPr lang="en-IN" sz="1800" dirty="0">
                <a:solidFill>
                  <a:schemeClr val="bg1"/>
                </a:solidFill>
                <a:effectLst/>
                <a:ea typeface="Calibri" panose="020F0502020204030204" pitchFamily="34" charset="0"/>
                <a:cs typeface="Times New Roman" panose="02020603050405020304" pitchFamily="18" charset="0"/>
              </a:rPr>
              <a:t>(). The pin can be connected to a piezo buzzer or speaker to play tones.</a:t>
            </a:r>
            <a:endParaRPr lang="en-US" sz="1800" dirty="0">
              <a:solidFill>
                <a:schemeClr val="bg1"/>
              </a:solidFill>
              <a:effectLst/>
              <a:ea typeface="Calibri" panose="020F0502020204030204" pitchFamily="34" charset="0"/>
              <a:cs typeface="Times New Roman" panose="02020603050405020304" pitchFamily="18" charset="0"/>
            </a:endParaRPr>
          </a:p>
          <a:p>
            <a:pPr marL="0" marR="0" algn="just">
              <a:lnSpc>
                <a:spcPct val="107000"/>
              </a:lnSpc>
              <a:spcBef>
                <a:spcPts val="1200"/>
              </a:spcBef>
              <a:spcAft>
                <a:spcPts val="800"/>
              </a:spcAft>
            </a:pPr>
            <a:r>
              <a:rPr lang="en-IN" sz="1800" dirty="0">
                <a:solidFill>
                  <a:schemeClr val="bg1"/>
                </a:solidFill>
                <a:effectLst/>
                <a:ea typeface="Calibri" panose="020F0502020204030204" pitchFamily="34" charset="0"/>
                <a:cs typeface="Times New Roman" panose="02020603050405020304" pitchFamily="18" charset="0"/>
              </a:rPr>
              <a:t>Only one tone can be generated at a time. If the tone is already playing on different pin, call to tone() has no effect. If tone is playing on same pin, the call will set its frequency.</a:t>
            </a:r>
            <a:endParaRPr lang="en-US" sz="1800" dirty="0">
              <a:solidFill>
                <a:schemeClr val="bg1"/>
              </a:solidFill>
              <a:effectLst/>
              <a:ea typeface="Calibri" panose="020F0502020204030204" pitchFamily="34" charset="0"/>
              <a:cs typeface="Times New Roman" panose="02020603050405020304" pitchFamily="18" charset="0"/>
            </a:endParaRPr>
          </a:p>
          <a:p>
            <a:pPr marL="0" marR="0" algn="just">
              <a:lnSpc>
                <a:spcPct val="107000"/>
              </a:lnSpc>
              <a:spcBef>
                <a:spcPts val="1200"/>
              </a:spcBef>
              <a:spcAft>
                <a:spcPts val="800"/>
              </a:spcAft>
            </a:pPr>
            <a:r>
              <a:rPr lang="en-IN" sz="1800" dirty="0">
                <a:solidFill>
                  <a:schemeClr val="bg1"/>
                </a:solidFill>
                <a:effectLst/>
                <a:ea typeface="Calibri" panose="020F0502020204030204" pitchFamily="34" charset="0"/>
                <a:cs typeface="Times New Roman" panose="02020603050405020304" pitchFamily="18" charset="0"/>
              </a:rPr>
              <a:t>Use of tone() will interfere with PWM output on pins 3 and 11.</a:t>
            </a:r>
            <a:endParaRPr lang="en-US" sz="1800" dirty="0">
              <a:solidFill>
                <a:schemeClr val="bg1"/>
              </a:solidFill>
              <a:effectLst/>
              <a:ea typeface="Calibri" panose="020F0502020204030204" pitchFamily="34" charset="0"/>
              <a:cs typeface="Times New Roman" panose="02020603050405020304" pitchFamily="18" charset="0"/>
            </a:endParaRPr>
          </a:p>
          <a:p>
            <a:pPr marL="0" marR="0" algn="just">
              <a:lnSpc>
                <a:spcPct val="107000"/>
              </a:lnSpc>
              <a:spcBef>
                <a:spcPts val="1200"/>
              </a:spcBef>
              <a:spcAft>
                <a:spcPts val="800"/>
              </a:spcAft>
            </a:pPr>
            <a:r>
              <a:rPr lang="en-IN" sz="1800" dirty="0">
                <a:solidFill>
                  <a:schemeClr val="bg1"/>
                </a:solidFill>
                <a:effectLst/>
                <a:ea typeface="Calibri" panose="020F0502020204030204" pitchFamily="34" charset="0"/>
                <a:cs typeface="Times New Roman" panose="02020603050405020304" pitchFamily="18" charset="0"/>
              </a:rPr>
              <a:t>It is impossible to generate tone lower than 31Hz.</a:t>
            </a:r>
            <a:endParaRPr lang="en-US" sz="1800" dirty="0">
              <a:solidFill>
                <a:schemeClr val="bg1"/>
              </a:solidFill>
              <a:effectLst/>
              <a:ea typeface="Calibri" panose="020F0502020204030204" pitchFamily="34" charset="0"/>
              <a:cs typeface="Times New Roman" panose="02020603050405020304" pitchFamily="18" charset="0"/>
            </a:endParaRPr>
          </a:p>
          <a:p>
            <a:pPr marL="0" marR="0" algn="just">
              <a:lnSpc>
                <a:spcPct val="107000"/>
              </a:lnSpc>
              <a:spcBef>
                <a:spcPts val="1200"/>
              </a:spcBef>
              <a:spcAft>
                <a:spcPts val="800"/>
              </a:spcAft>
            </a:pPr>
            <a:r>
              <a:rPr lang="en-IN" sz="1800" b="1" dirty="0">
                <a:solidFill>
                  <a:schemeClr val="bg1"/>
                </a:solidFill>
                <a:effectLst/>
                <a:ea typeface="Calibri" panose="020F0502020204030204" pitchFamily="34" charset="0"/>
                <a:cs typeface="Times New Roman" panose="02020603050405020304" pitchFamily="18" charset="0"/>
              </a:rPr>
              <a:t>Syntax: </a:t>
            </a:r>
            <a:endParaRPr lang="en-US" sz="1800" dirty="0">
              <a:solidFill>
                <a:schemeClr val="bg1"/>
              </a:solidFill>
              <a:effectLst/>
              <a:ea typeface="Calibri" panose="020F0502020204030204" pitchFamily="34" charset="0"/>
              <a:cs typeface="Times New Roman" panose="02020603050405020304" pitchFamily="18" charset="0"/>
            </a:endParaRPr>
          </a:p>
          <a:p>
            <a:pPr marL="0" marR="0" algn="just">
              <a:spcBef>
                <a:spcPts val="0"/>
              </a:spcBef>
              <a:spcAft>
                <a:spcPts val="0"/>
              </a:spcAft>
            </a:pPr>
            <a:r>
              <a:rPr lang="en-IN" sz="1800" dirty="0">
                <a:solidFill>
                  <a:schemeClr val="bg1"/>
                </a:solidFill>
                <a:effectLst/>
                <a:ea typeface="Calibri" panose="020F0502020204030204" pitchFamily="34" charset="0"/>
                <a:cs typeface="Times New Roman" panose="02020603050405020304" pitchFamily="18" charset="0"/>
              </a:rPr>
              <a:t>tone(</a:t>
            </a:r>
            <a:r>
              <a:rPr lang="en-IN" sz="1800" dirty="0" err="1">
                <a:solidFill>
                  <a:schemeClr val="bg1"/>
                </a:solidFill>
                <a:effectLst/>
                <a:ea typeface="Calibri" panose="020F0502020204030204" pitchFamily="34" charset="0"/>
                <a:cs typeface="Times New Roman" panose="02020603050405020304" pitchFamily="18" charset="0"/>
              </a:rPr>
              <a:t>pin,frequency</a:t>
            </a:r>
            <a:r>
              <a:rPr lang="en-IN" sz="1800" dirty="0">
                <a:solidFill>
                  <a:schemeClr val="bg1"/>
                </a:solidFill>
                <a:effectLst/>
                <a:ea typeface="Calibri" panose="020F0502020204030204" pitchFamily="34" charset="0"/>
                <a:cs typeface="Times New Roman" panose="02020603050405020304" pitchFamily="18" charset="0"/>
              </a:rPr>
              <a:t>)</a:t>
            </a:r>
            <a:endParaRPr lang="en-US" sz="1800" dirty="0">
              <a:solidFill>
                <a:schemeClr val="bg1"/>
              </a:solidFill>
              <a:effectLst/>
              <a:ea typeface="Calibri" panose="020F0502020204030204" pitchFamily="34" charset="0"/>
              <a:cs typeface="Times New Roman" panose="02020603050405020304" pitchFamily="18" charset="0"/>
            </a:endParaRPr>
          </a:p>
          <a:p>
            <a:pPr marL="0" marR="0" algn="just">
              <a:spcBef>
                <a:spcPts val="0"/>
              </a:spcBef>
              <a:spcAft>
                <a:spcPts val="0"/>
              </a:spcAft>
            </a:pPr>
            <a:r>
              <a:rPr lang="en-IN" sz="1800" dirty="0">
                <a:solidFill>
                  <a:schemeClr val="bg1"/>
                </a:solidFill>
                <a:effectLst/>
                <a:ea typeface="Calibri" panose="020F0502020204030204" pitchFamily="34" charset="0"/>
                <a:cs typeface="Times New Roman" panose="02020603050405020304" pitchFamily="18" charset="0"/>
              </a:rPr>
              <a:t>tone(</a:t>
            </a:r>
            <a:r>
              <a:rPr lang="en-IN" sz="1800" dirty="0" err="1">
                <a:solidFill>
                  <a:schemeClr val="bg1"/>
                </a:solidFill>
                <a:effectLst/>
                <a:ea typeface="Calibri" panose="020F0502020204030204" pitchFamily="34" charset="0"/>
                <a:cs typeface="Times New Roman" panose="02020603050405020304" pitchFamily="18" charset="0"/>
              </a:rPr>
              <a:t>pin,frequency,duration</a:t>
            </a:r>
            <a:r>
              <a:rPr lang="en-IN" sz="1800" dirty="0">
                <a:solidFill>
                  <a:schemeClr val="bg1"/>
                </a:solidFill>
                <a:effectLst/>
                <a:ea typeface="Calibri" panose="020F0502020204030204" pitchFamily="34" charset="0"/>
                <a:cs typeface="Times New Roman" panose="02020603050405020304" pitchFamily="18" charset="0"/>
              </a:rPr>
              <a:t>)</a:t>
            </a:r>
            <a:endParaRPr lang="en-US" sz="1800" dirty="0">
              <a:solidFill>
                <a:schemeClr val="bg1"/>
              </a:solidFill>
              <a:effectLst/>
              <a:ea typeface="Calibri" panose="020F0502020204030204" pitchFamily="34" charset="0"/>
              <a:cs typeface="Times New Roman" panose="02020603050405020304" pitchFamily="18" charset="0"/>
            </a:endParaRPr>
          </a:p>
          <a:p>
            <a:pPr indent="-182880" defTabSz="914400">
              <a:buClr>
                <a:schemeClr val="accent1"/>
              </a:buClr>
            </a:pPr>
            <a:endParaRPr lang="en-US" dirty="0">
              <a:solidFill>
                <a:schemeClr val="bg1"/>
              </a:solidFill>
            </a:endParaRPr>
          </a:p>
        </p:txBody>
      </p:sp>
    </p:spTree>
    <p:extLst>
      <p:ext uri="{BB962C8B-B14F-4D97-AF65-F5344CB8AC3E}">
        <p14:creationId xmlns:p14="http://schemas.microsoft.com/office/powerpoint/2010/main" val="1878880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620B0C8-1EC6-4330-9B95-5A91F2A0154F}"/>
              </a:ext>
            </a:extLst>
          </p:cNvPr>
          <p:cNvPicPr>
            <a:picLocks noChangeAspect="1"/>
          </p:cNvPicPr>
          <p:nvPr/>
        </p:nvPicPr>
        <p:blipFill rotWithShape="1">
          <a:blip r:embed="rId2">
            <a:duotone>
              <a:prstClr val="black"/>
              <a:schemeClr val="tx2">
                <a:tint val="45000"/>
                <a:satMod val="400000"/>
              </a:schemeClr>
            </a:duotone>
          </a:blip>
          <a:srcRect t="9021"/>
          <a:stretch/>
        </p:blipFill>
        <p:spPr>
          <a:xfrm>
            <a:off x="20" y="10"/>
            <a:ext cx="11292820" cy="6857990"/>
          </a:xfrm>
          <a:prstGeom prst="rect">
            <a:avLst/>
          </a:prstGeom>
        </p:spPr>
      </p:pic>
      <p:sp>
        <p:nvSpPr>
          <p:cNvPr id="25" name="Rectangle 22">
            <a:extLst>
              <a:ext uri="{FF2B5EF4-FFF2-40B4-BE49-F238E27FC236}">
                <a16:creationId xmlns:a16="http://schemas.microsoft.com/office/drawing/2014/main" id="{B4147794-66B7-4CDE-BC75-BBDC48B2F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tx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4" name="Title 3">
            <a:extLst>
              <a:ext uri="{FF2B5EF4-FFF2-40B4-BE49-F238E27FC236}">
                <a16:creationId xmlns:a16="http://schemas.microsoft.com/office/drawing/2014/main" id="{E2AC23D9-0AF3-4896-872F-76763ABD43DC}"/>
              </a:ext>
            </a:extLst>
          </p:cNvPr>
          <p:cNvSpPr>
            <a:spLocks noGrp="1"/>
          </p:cNvSpPr>
          <p:nvPr>
            <p:ph type="title"/>
          </p:nvPr>
        </p:nvSpPr>
        <p:spPr>
          <a:xfrm>
            <a:off x="4050889" y="365757"/>
            <a:ext cx="6784259" cy="1507005"/>
          </a:xfrm>
        </p:spPr>
        <p:txBody>
          <a:bodyPr vert="horz" lIns="91440" tIns="45720" rIns="91440" bIns="45720" rtlCol="0" anchor="b">
            <a:normAutofit/>
          </a:bodyPr>
          <a:lstStyle/>
          <a:p>
            <a:r>
              <a:rPr lang="en-US" b="1" dirty="0">
                <a:solidFill>
                  <a:schemeClr val="bg1"/>
                </a:solidFill>
                <a:effectLst/>
              </a:rPr>
              <a:t>Theory:</a:t>
            </a:r>
            <a:br>
              <a:rPr lang="en-US" dirty="0">
                <a:solidFill>
                  <a:schemeClr val="bg1"/>
                </a:solidFill>
                <a:effectLst/>
              </a:rPr>
            </a:br>
            <a:endParaRPr lang="en-US" dirty="0">
              <a:solidFill>
                <a:schemeClr val="bg1"/>
              </a:solidFill>
            </a:endParaRPr>
          </a:p>
        </p:txBody>
      </p:sp>
      <p:sp>
        <p:nvSpPr>
          <p:cNvPr id="5" name="TextBox 4">
            <a:extLst>
              <a:ext uri="{FF2B5EF4-FFF2-40B4-BE49-F238E27FC236}">
                <a16:creationId xmlns:a16="http://schemas.microsoft.com/office/drawing/2014/main" id="{91C636BD-AC5E-494F-B0F8-3D83354DBCBA}"/>
              </a:ext>
            </a:extLst>
          </p:cNvPr>
          <p:cNvSpPr txBox="1"/>
          <p:nvPr/>
        </p:nvSpPr>
        <p:spPr>
          <a:xfrm>
            <a:off x="4050889" y="1833196"/>
            <a:ext cx="6784259" cy="4910504"/>
          </a:xfrm>
          <a:prstGeom prst="rect">
            <a:avLst/>
          </a:prstGeom>
        </p:spPr>
        <p:txBody>
          <a:bodyPr vert="horz" lIns="91440" tIns="45720" rIns="91440" bIns="45720" rtlCol="0">
            <a:normAutofit fontScale="92500" lnSpcReduction="10000"/>
          </a:bodyPr>
          <a:lstStyle/>
          <a:p>
            <a:pPr marL="0" marR="0" algn="just">
              <a:lnSpc>
                <a:spcPct val="107000"/>
              </a:lnSpc>
              <a:spcBef>
                <a:spcPts val="0"/>
              </a:spcBef>
              <a:spcAft>
                <a:spcPts val="800"/>
              </a:spcAft>
            </a:pPr>
            <a:r>
              <a:rPr lang="en-IN" sz="2400" b="1" dirty="0">
                <a:solidFill>
                  <a:schemeClr val="bg1"/>
                </a:solidFill>
                <a:effectLst/>
                <a:latin typeface="+mj-lt"/>
                <a:ea typeface="Calibri" panose="020F0502020204030204" pitchFamily="34" charset="0"/>
                <a:cs typeface="Times New Roman" panose="02020603050405020304" pitchFamily="18" charset="0"/>
              </a:rPr>
              <a:t>Piezo Buzzer:</a:t>
            </a:r>
            <a:endParaRPr lang="en-US" sz="2400" dirty="0">
              <a:solidFill>
                <a:schemeClr val="bg1"/>
              </a:solidFill>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IN" sz="1800" dirty="0">
                <a:solidFill>
                  <a:schemeClr val="bg1"/>
                </a:solidFill>
                <a:effectLst/>
                <a:latin typeface="+mj-lt"/>
                <a:ea typeface="Calibri" panose="020F0502020204030204" pitchFamily="34" charset="0"/>
                <a:cs typeface="Times New Roman" panose="02020603050405020304" pitchFamily="18" charset="0"/>
              </a:rPr>
              <a:t>It is an electronic device that is used to produce tone, alarm or sound. It is light-weighted with simple construction and cost effective. It can be constructed over wide range of sizes that work across different frequencies and producing different tones.</a:t>
            </a:r>
            <a:endParaRPr lang="en-US" sz="1800" dirty="0">
              <a:solidFill>
                <a:schemeClr val="bg1"/>
              </a:solidFill>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endParaRPr lang="en-IN" sz="1800" dirty="0">
              <a:solidFill>
                <a:schemeClr val="bg1"/>
              </a:solidFill>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IN" sz="1800" dirty="0">
                <a:solidFill>
                  <a:schemeClr val="bg1"/>
                </a:solidFill>
                <a:effectLst/>
                <a:latin typeface="+mj-lt"/>
                <a:ea typeface="Calibri" panose="020F0502020204030204" pitchFamily="34" charset="0"/>
                <a:cs typeface="Times New Roman" panose="02020603050405020304" pitchFamily="18" charset="0"/>
              </a:rPr>
              <a:t>Piezo buzzers can typically operate anywhere between three and 250 volts. It normally consumes less than 30 milliamperes.</a:t>
            </a:r>
            <a:endParaRPr lang="en-US" sz="1800" dirty="0">
              <a:solidFill>
                <a:schemeClr val="bg1"/>
              </a:solidFill>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endParaRPr lang="en-IN" sz="1800" b="1" dirty="0">
              <a:solidFill>
                <a:schemeClr val="bg1"/>
              </a:solidFill>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IN" sz="1800" b="1" dirty="0">
                <a:solidFill>
                  <a:schemeClr val="bg1"/>
                </a:solidFill>
                <a:effectLst/>
                <a:latin typeface="+mj-lt"/>
                <a:ea typeface="Calibri" panose="020F0502020204030204" pitchFamily="34" charset="0"/>
                <a:cs typeface="Times New Roman" panose="02020603050405020304" pitchFamily="18" charset="0"/>
              </a:rPr>
              <a:t>Other common features include:</a:t>
            </a:r>
            <a:endParaRPr lang="en-US" sz="1800" dirty="0">
              <a:solidFill>
                <a:schemeClr val="bg1"/>
              </a:solidFill>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IN" sz="1800" dirty="0">
                <a:solidFill>
                  <a:schemeClr val="bg1"/>
                </a:solidFill>
                <a:effectLst/>
                <a:latin typeface="+mj-lt"/>
                <a:ea typeface="Calibri" panose="020F0502020204030204" pitchFamily="34" charset="0"/>
                <a:cs typeface="Times New Roman" panose="02020603050405020304" pitchFamily="18" charset="0"/>
              </a:rPr>
              <a:t>Volume control; line-out audio connections; headphone output.</a:t>
            </a:r>
            <a:endParaRPr lang="en-US" sz="1800" dirty="0">
              <a:solidFill>
                <a:schemeClr val="bg1"/>
              </a:solidFill>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IN" sz="1800" dirty="0">
                <a:solidFill>
                  <a:schemeClr val="bg1"/>
                </a:solidFill>
                <a:effectLst/>
                <a:latin typeface="+mj-lt"/>
                <a:ea typeface="Calibri" panose="020F0502020204030204" pitchFamily="34" charset="0"/>
                <a:cs typeface="Times New Roman" panose="02020603050405020304" pitchFamily="18" charset="0"/>
              </a:rPr>
              <a:t>May include many more instrument sounds beyond piano samples.</a:t>
            </a:r>
            <a:endParaRPr lang="en-US" sz="1800" dirty="0">
              <a:solidFill>
                <a:schemeClr val="bg1"/>
              </a:solidFill>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IN" sz="1800" dirty="0">
                <a:solidFill>
                  <a:schemeClr val="bg1"/>
                </a:solidFill>
                <a:effectLst/>
                <a:latin typeface="+mj-lt"/>
                <a:ea typeface="Calibri" panose="020F0502020204030204" pitchFamily="34" charset="0"/>
                <a:cs typeface="Times New Roman" panose="02020603050405020304" pitchFamily="18" charset="0"/>
              </a:rPr>
              <a:t>Are often easily portable and low maintenance.</a:t>
            </a:r>
            <a:endParaRPr lang="en-US" sz="1800" dirty="0">
              <a:solidFill>
                <a:schemeClr val="bg1"/>
              </a:solidFill>
              <a:effectLst/>
              <a:latin typeface="+mj-lt"/>
              <a:ea typeface="Calibri" panose="020F0502020204030204" pitchFamily="34" charset="0"/>
              <a:cs typeface="Times New Roman" panose="02020603050405020304" pitchFamily="18" charset="0"/>
            </a:endParaRPr>
          </a:p>
          <a:p>
            <a:pPr indent="-182880" defTabSz="914400">
              <a:buClr>
                <a:schemeClr val="accent1"/>
              </a:buClr>
            </a:pPr>
            <a:endParaRPr lang="en-US" dirty="0">
              <a:solidFill>
                <a:schemeClr val="bg1"/>
              </a:solidFill>
              <a:latin typeface="+mj-lt"/>
            </a:endParaRPr>
          </a:p>
        </p:txBody>
      </p:sp>
    </p:spTree>
    <p:extLst>
      <p:ext uri="{BB962C8B-B14F-4D97-AF65-F5344CB8AC3E}">
        <p14:creationId xmlns:p14="http://schemas.microsoft.com/office/powerpoint/2010/main" val="19762064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620B0C8-1EC6-4330-9B95-5A91F2A0154F}"/>
              </a:ext>
            </a:extLst>
          </p:cNvPr>
          <p:cNvPicPr>
            <a:picLocks noChangeAspect="1"/>
          </p:cNvPicPr>
          <p:nvPr/>
        </p:nvPicPr>
        <p:blipFill rotWithShape="1">
          <a:blip r:embed="rId2">
            <a:duotone>
              <a:prstClr val="black"/>
              <a:schemeClr val="tx2">
                <a:tint val="45000"/>
                <a:satMod val="400000"/>
              </a:schemeClr>
            </a:duotone>
          </a:blip>
          <a:srcRect t="9021"/>
          <a:stretch/>
        </p:blipFill>
        <p:spPr>
          <a:xfrm>
            <a:off x="20" y="10"/>
            <a:ext cx="11292820" cy="6857990"/>
          </a:xfrm>
          <a:prstGeom prst="rect">
            <a:avLst/>
          </a:prstGeom>
        </p:spPr>
      </p:pic>
      <p:sp>
        <p:nvSpPr>
          <p:cNvPr id="25" name="Rectangle 22">
            <a:extLst>
              <a:ext uri="{FF2B5EF4-FFF2-40B4-BE49-F238E27FC236}">
                <a16:creationId xmlns:a16="http://schemas.microsoft.com/office/drawing/2014/main" id="{B4147794-66B7-4CDE-BC75-BBDC48B2F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tx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4" name="Title 3">
            <a:extLst>
              <a:ext uri="{FF2B5EF4-FFF2-40B4-BE49-F238E27FC236}">
                <a16:creationId xmlns:a16="http://schemas.microsoft.com/office/drawing/2014/main" id="{E2AC23D9-0AF3-4896-872F-76763ABD43DC}"/>
              </a:ext>
            </a:extLst>
          </p:cNvPr>
          <p:cNvSpPr>
            <a:spLocks noGrp="1"/>
          </p:cNvSpPr>
          <p:nvPr>
            <p:ph type="title"/>
          </p:nvPr>
        </p:nvSpPr>
        <p:spPr>
          <a:xfrm>
            <a:off x="4050889" y="365757"/>
            <a:ext cx="6784259" cy="1353139"/>
          </a:xfrm>
        </p:spPr>
        <p:txBody>
          <a:bodyPr vert="horz" lIns="91440" tIns="45720" rIns="91440" bIns="45720" rtlCol="0" anchor="b">
            <a:normAutofit/>
          </a:bodyPr>
          <a:lstStyle/>
          <a:p>
            <a:r>
              <a:rPr lang="en-US" b="1" dirty="0">
                <a:solidFill>
                  <a:schemeClr val="bg1"/>
                </a:solidFill>
                <a:effectLst/>
              </a:rPr>
              <a:t>Theory:</a:t>
            </a:r>
            <a:br>
              <a:rPr lang="en-US" dirty="0">
                <a:solidFill>
                  <a:schemeClr val="bg1"/>
                </a:solidFill>
                <a:effectLst/>
              </a:rPr>
            </a:br>
            <a:endParaRPr lang="en-US" dirty="0">
              <a:solidFill>
                <a:schemeClr val="bg1"/>
              </a:solidFill>
            </a:endParaRPr>
          </a:p>
        </p:txBody>
      </p:sp>
      <p:sp>
        <p:nvSpPr>
          <p:cNvPr id="5" name="TextBox 4">
            <a:extLst>
              <a:ext uri="{FF2B5EF4-FFF2-40B4-BE49-F238E27FC236}">
                <a16:creationId xmlns:a16="http://schemas.microsoft.com/office/drawing/2014/main" id="{91C636BD-AC5E-494F-B0F8-3D83354DBCBA}"/>
              </a:ext>
            </a:extLst>
          </p:cNvPr>
          <p:cNvSpPr txBox="1"/>
          <p:nvPr/>
        </p:nvSpPr>
        <p:spPr>
          <a:xfrm>
            <a:off x="4050889" y="1833196"/>
            <a:ext cx="6784259" cy="4910504"/>
          </a:xfrm>
          <a:prstGeom prst="rect">
            <a:avLst/>
          </a:prstGeom>
        </p:spPr>
        <p:txBody>
          <a:bodyPr vert="horz" lIns="91440" tIns="45720" rIns="91440" bIns="45720" rtlCol="0">
            <a:normAutofit fontScale="92500" lnSpcReduction="10000"/>
          </a:bodyPr>
          <a:lstStyle/>
          <a:p>
            <a:pPr marL="0" marR="0">
              <a:lnSpc>
                <a:spcPct val="107000"/>
              </a:lnSpc>
              <a:spcBef>
                <a:spcPts val="0"/>
              </a:spcBef>
              <a:spcAft>
                <a:spcPts val="800"/>
              </a:spcAft>
            </a:pPr>
            <a:r>
              <a:rPr lang="en-IN" sz="2200" b="1" dirty="0" err="1">
                <a:solidFill>
                  <a:schemeClr val="bg1"/>
                </a:solidFill>
              </a:rPr>
              <a:t>Digitalpiano</a:t>
            </a:r>
            <a:r>
              <a:rPr lang="en-IN" sz="2200" b="1" dirty="0">
                <a:solidFill>
                  <a:schemeClr val="bg1"/>
                </a:solidFill>
              </a:rPr>
              <a:t>:</a:t>
            </a:r>
            <a:endParaRPr lang="en-US" sz="2200" b="1" dirty="0">
              <a:solidFill>
                <a:schemeClr val="bg1"/>
              </a:solidFill>
            </a:endParaRPr>
          </a:p>
          <a:p>
            <a:pPr marL="0" marR="0" algn="just">
              <a:lnSpc>
                <a:spcPct val="107000"/>
              </a:lnSpc>
              <a:spcBef>
                <a:spcPts val="0"/>
              </a:spcBef>
              <a:spcAft>
                <a:spcPts val="800"/>
              </a:spcAft>
            </a:pPr>
            <a:r>
              <a:rPr lang="en-IN" dirty="0">
                <a:solidFill>
                  <a:schemeClr val="bg1"/>
                </a:solidFill>
              </a:rPr>
              <a:t>It is a type of electronic keyboard instrument designed to serve primarily as an alternative to the traditional acoustic piano, both in the way it feels to play and in the sound produced. Digital pianos use either synthesized emulation or recorded samples of an acoustic piano, which are then amplified through an internal loudspeaker. They also incorporate weighted keys, which recreate the feel of an acoustic piano. Some digital pianos are designed to also look like an upright or grand piano.</a:t>
            </a:r>
            <a:endParaRPr lang="en-US" dirty="0">
              <a:solidFill>
                <a:schemeClr val="bg1"/>
              </a:solidFill>
            </a:endParaRPr>
          </a:p>
          <a:p>
            <a:pPr marL="0" marR="0" algn="just">
              <a:lnSpc>
                <a:spcPct val="107000"/>
              </a:lnSpc>
              <a:spcBef>
                <a:spcPts val="0"/>
              </a:spcBef>
              <a:spcAft>
                <a:spcPts val="800"/>
              </a:spcAft>
            </a:pPr>
            <a:endParaRPr lang="en-IN" dirty="0">
              <a:solidFill>
                <a:schemeClr val="bg1"/>
              </a:solidFill>
            </a:endParaRPr>
          </a:p>
          <a:p>
            <a:pPr marL="0" marR="0" algn="just">
              <a:lnSpc>
                <a:spcPct val="107000"/>
              </a:lnSpc>
              <a:spcBef>
                <a:spcPts val="0"/>
              </a:spcBef>
              <a:spcAft>
                <a:spcPts val="800"/>
              </a:spcAft>
            </a:pPr>
            <a:r>
              <a:rPr lang="en-IN" dirty="0">
                <a:solidFill>
                  <a:schemeClr val="bg1"/>
                </a:solidFill>
              </a:rPr>
              <a:t>Digital pianos typically use </a:t>
            </a:r>
            <a:r>
              <a:rPr lang="en-IN" dirty="0" err="1">
                <a:solidFill>
                  <a:schemeClr val="bg1"/>
                </a:solidFill>
              </a:rPr>
              <a:t>analog</a:t>
            </a:r>
            <a:r>
              <a:rPr lang="en-IN" dirty="0">
                <a:solidFill>
                  <a:schemeClr val="bg1"/>
                </a:solidFill>
              </a:rPr>
              <a:t> sensors for their keyboard action, as opposed to digital sensors of a regular electronic keyboard and synthesizer. These sensors work in a similar way to those used in </a:t>
            </a:r>
            <a:r>
              <a:rPr lang="en-IN" dirty="0" err="1">
                <a:solidFill>
                  <a:schemeClr val="bg1"/>
                </a:solidFill>
              </a:rPr>
              <a:t>analog</a:t>
            </a:r>
            <a:r>
              <a:rPr lang="en-IN" dirty="0">
                <a:solidFill>
                  <a:schemeClr val="bg1"/>
                </a:solidFill>
              </a:rPr>
              <a:t> joysticks found on video game controllers, in which they the velocity input is converted from the key movement as well, not just the initial pressure of the key sensor.</a:t>
            </a:r>
            <a:endParaRPr lang="en-US" dirty="0">
              <a:solidFill>
                <a:schemeClr val="bg1"/>
              </a:solidFill>
            </a:endParaRPr>
          </a:p>
          <a:p>
            <a:pPr indent="-182880" defTabSz="914400">
              <a:buClr>
                <a:schemeClr val="accent1"/>
              </a:buClr>
            </a:pPr>
            <a:endParaRPr lang="en-US" dirty="0">
              <a:solidFill>
                <a:schemeClr val="bg1"/>
              </a:solidFill>
            </a:endParaRPr>
          </a:p>
        </p:txBody>
      </p:sp>
    </p:spTree>
    <p:extLst>
      <p:ext uri="{BB962C8B-B14F-4D97-AF65-F5344CB8AC3E}">
        <p14:creationId xmlns:p14="http://schemas.microsoft.com/office/powerpoint/2010/main" val="1434251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620B0C8-1EC6-4330-9B95-5A91F2A0154F}"/>
              </a:ext>
            </a:extLst>
          </p:cNvPr>
          <p:cNvPicPr>
            <a:picLocks noChangeAspect="1"/>
          </p:cNvPicPr>
          <p:nvPr/>
        </p:nvPicPr>
        <p:blipFill rotWithShape="1">
          <a:blip r:embed="rId2">
            <a:duotone>
              <a:prstClr val="black"/>
              <a:schemeClr val="tx2">
                <a:tint val="45000"/>
                <a:satMod val="400000"/>
              </a:schemeClr>
            </a:duotone>
          </a:blip>
          <a:srcRect t="9021"/>
          <a:stretch/>
        </p:blipFill>
        <p:spPr>
          <a:xfrm>
            <a:off x="20" y="10"/>
            <a:ext cx="11292820" cy="6857990"/>
          </a:xfrm>
          <a:prstGeom prst="rect">
            <a:avLst/>
          </a:prstGeom>
        </p:spPr>
      </p:pic>
      <p:sp>
        <p:nvSpPr>
          <p:cNvPr id="25" name="Rectangle 22">
            <a:extLst>
              <a:ext uri="{FF2B5EF4-FFF2-40B4-BE49-F238E27FC236}">
                <a16:creationId xmlns:a16="http://schemas.microsoft.com/office/drawing/2014/main" id="{B4147794-66B7-4CDE-BC75-BBDC48B2F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9481" y="0"/>
            <a:ext cx="7737169" cy="6858000"/>
          </a:xfrm>
          <a:prstGeom prst="rect">
            <a:avLst/>
          </a:prstGeom>
          <a:solidFill>
            <a:schemeClr val="tx1">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entury Schoolbook" panose="02040604050505020304"/>
              <a:ea typeface="+mn-ea"/>
              <a:cs typeface="+mn-cs"/>
            </a:endParaRPr>
          </a:p>
        </p:txBody>
      </p:sp>
      <p:sp>
        <p:nvSpPr>
          <p:cNvPr id="4" name="Title 3">
            <a:extLst>
              <a:ext uri="{FF2B5EF4-FFF2-40B4-BE49-F238E27FC236}">
                <a16:creationId xmlns:a16="http://schemas.microsoft.com/office/drawing/2014/main" id="{E2AC23D9-0AF3-4896-872F-76763ABD43DC}"/>
              </a:ext>
            </a:extLst>
          </p:cNvPr>
          <p:cNvSpPr>
            <a:spLocks noGrp="1"/>
          </p:cNvSpPr>
          <p:nvPr>
            <p:ph type="title"/>
          </p:nvPr>
        </p:nvSpPr>
        <p:spPr>
          <a:xfrm>
            <a:off x="4050889" y="365757"/>
            <a:ext cx="6784259" cy="1353139"/>
          </a:xfrm>
        </p:spPr>
        <p:txBody>
          <a:bodyPr vert="horz" lIns="91440" tIns="45720" rIns="91440" bIns="45720" rtlCol="0" anchor="b">
            <a:normAutofit/>
          </a:bodyPr>
          <a:lstStyle/>
          <a:p>
            <a:r>
              <a:rPr lang="en-US" b="1" dirty="0">
                <a:solidFill>
                  <a:schemeClr val="bg1"/>
                </a:solidFill>
                <a:effectLst/>
              </a:rPr>
              <a:t>Theory:</a:t>
            </a:r>
            <a:br>
              <a:rPr lang="en-US" dirty="0">
                <a:solidFill>
                  <a:schemeClr val="bg1"/>
                </a:solidFill>
                <a:effectLst/>
              </a:rPr>
            </a:br>
            <a:endParaRPr lang="en-US" dirty="0">
              <a:solidFill>
                <a:schemeClr val="bg1"/>
              </a:solidFill>
            </a:endParaRPr>
          </a:p>
        </p:txBody>
      </p:sp>
      <p:sp>
        <p:nvSpPr>
          <p:cNvPr id="5" name="TextBox 4">
            <a:extLst>
              <a:ext uri="{FF2B5EF4-FFF2-40B4-BE49-F238E27FC236}">
                <a16:creationId xmlns:a16="http://schemas.microsoft.com/office/drawing/2014/main" id="{91C636BD-AC5E-494F-B0F8-3D83354DBCBA}"/>
              </a:ext>
            </a:extLst>
          </p:cNvPr>
          <p:cNvSpPr txBox="1"/>
          <p:nvPr/>
        </p:nvSpPr>
        <p:spPr>
          <a:xfrm>
            <a:off x="4050889" y="1833196"/>
            <a:ext cx="6784259" cy="4910504"/>
          </a:xfrm>
          <a:prstGeom prst="rect">
            <a:avLst/>
          </a:prstGeom>
        </p:spPr>
        <p:txBody>
          <a:bodyPr vert="horz" lIns="91440" tIns="45720" rIns="91440" bIns="45720" rtlCol="0">
            <a:normAutofit/>
          </a:bodyPr>
          <a:lstStyle/>
          <a:p>
            <a:pPr indent="-182880" defTabSz="914400">
              <a:buClr>
                <a:schemeClr val="accent1"/>
              </a:buClr>
            </a:pPr>
            <a:r>
              <a:rPr lang="en-IN" sz="2000" b="1" dirty="0">
                <a:solidFill>
                  <a:schemeClr val="bg1"/>
                </a:solidFill>
                <a:ea typeface="Calibri" panose="020F0502020204030204" pitchFamily="34" charset="0"/>
                <a:cs typeface="Times New Roman" panose="02020603050405020304" pitchFamily="18" charset="0"/>
              </a:rPr>
              <a:t>P</a:t>
            </a:r>
            <a:r>
              <a:rPr lang="en-IN" sz="2000" b="1" dirty="0">
                <a:solidFill>
                  <a:schemeClr val="bg1"/>
                </a:solidFill>
                <a:effectLst/>
                <a:ea typeface="Calibri" panose="020F0502020204030204" pitchFamily="34" charset="0"/>
                <a:cs typeface="Times New Roman" panose="02020603050405020304" pitchFamily="18" charset="0"/>
              </a:rPr>
              <a:t>ushbutton:</a:t>
            </a:r>
          </a:p>
          <a:p>
            <a:pPr indent="-182880" defTabSz="914400">
              <a:buClr>
                <a:schemeClr val="accent1"/>
              </a:buClr>
            </a:pPr>
            <a:r>
              <a:rPr lang="en-IN" dirty="0">
                <a:solidFill>
                  <a:schemeClr val="bg1"/>
                </a:solidFill>
                <a:ea typeface="Calibri" panose="020F0502020204030204" pitchFamily="34" charset="0"/>
                <a:cs typeface="Times New Roman" panose="02020603050405020304" pitchFamily="18" charset="0"/>
              </a:rPr>
              <a:t>It</a:t>
            </a:r>
            <a:r>
              <a:rPr lang="en-IN" sz="1800" dirty="0">
                <a:solidFill>
                  <a:schemeClr val="bg1"/>
                </a:solidFill>
                <a:effectLst/>
                <a:ea typeface="Calibri" panose="020F0502020204030204" pitchFamily="34" charset="0"/>
                <a:cs typeface="Times New Roman" panose="02020603050405020304" pitchFamily="18" charset="0"/>
              </a:rPr>
              <a:t> is a component that connects two points in a circuit when you press it. The surface is usually flat or shaped to accommodate the human finger or hand, so as to be easily depressed or pushed. </a:t>
            </a:r>
          </a:p>
          <a:p>
            <a:pPr indent="-182880" defTabSz="914400">
              <a:buClr>
                <a:schemeClr val="accent1"/>
              </a:buClr>
            </a:pPr>
            <a:endParaRPr lang="en-IN" dirty="0">
              <a:solidFill>
                <a:schemeClr val="bg1"/>
              </a:solidFill>
              <a:ea typeface="Calibri" panose="020F0502020204030204" pitchFamily="34" charset="0"/>
              <a:cs typeface="Times New Roman" panose="02020603050405020304" pitchFamily="18" charset="0"/>
            </a:endParaRPr>
          </a:p>
          <a:p>
            <a:pPr indent="-182880" defTabSz="914400">
              <a:buClr>
                <a:schemeClr val="accent1"/>
              </a:buClr>
            </a:pPr>
            <a:r>
              <a:rPr lang="en-IN" sz="1800" dirty="0">
                <a:solidFill>
                  <a:schemeClr val="bg1"/>
                </a:solidFill>
                <a:effectLst/>
                <a:ea typeface="Calibri" panose="020F0502020204030204" pitchFamily="34" charset="0"/>
                <a:cs typeface="Times New Roman" panose="02020603050405020304" pitchFamily="18" charset="0"/>
              </a:rPr>
              <a:t>The "push-button" has been utilized in </a:t>
            </a:r>
            <a:r>
              <a:rPr lang="en-IN" dirty="0">
                <a:solidFill>
                  <a:schemeClr val="bg1"/>
                </a:solidFill>
                <a:ea typeface="Calibri" panose="020F0502020204030204" pitchFamily="34" charset="0"/>
                <a:cs typeface="Times New Roman" panose="02020603050405020304" pitchFamily="18" charset="0"/>
              </a:rPr>
              <a:t>calculators</a:t>
            </a:r>
            <a:r>
              <a:rPr lang="en-IN" sz="1800" dirty="0">
                <a:solidFill>
                  <a:schemeClr val="bg1"/>
                </a:solidFill>
                <a:effectLst/>
                <a:ea typeface="Calibri" panose="020F0502020204030204" pitchFamily="34" charset="0"/>
                <a:cs typeface="Times New Roman" panose="02020603050405020304" pitchFamily="18" charset="0"/>
              </a:rPr>
              <a:t>, </a:t>
            </a:r>
            <a:r>
              <a:rPr lang="en-IN" dirty="0">
                <a:solidFill>
                  <a:schemeClr val="bg1"/>
                </a:solidFill>
                <a:ea typeface="Calibri" panose="020F0502020204030204" pitchFamily="34" charset="0"/>
                <a:cs typeface="Times New Roman" panose="02020603050405020304" pitchFamily="18" charset="0"/>
              </a:rPr>
              <a:t>push-button telephones</a:t>
            </a:r>
            <a:r>
              <a:rPr lang="en-IN" sz="1800" dirty="0">
                <a:solidFill>
                  <a:schemeClr val="bg1"/>
                </a:solidFill>
                <a:effectLst/>
                <a:ea typeface="Calibri" panose="020F0502020204030204" pitchFamily="34" charset="0"/>
                <a:cs typeface="Times New Roman" panose="02020603050405020304" pitchFamily="18" charset="0"/>
              </a:rPr>
              <a:t>, </a:t>
            </a:r>
            <a:r>
              <a:rPr lang="en-IN" dirty="0">
                <a:solidFill>
                  <a:schemeClr val="bg1"/>
                </a:solidFill>
                <a:ea typeface="Calibri" panose="020F0502020204030204" pitchFamily="34" charset="0"/>
                <a:cs typeface="Times New Roman" panose="02020603050405020304" pitchFamily="18" charset="0"/>
              </a:rPr>
              <a:t>kitchen appliances</a:t>
            </a:r>
            <a:r>
              <a:rPr lang="en-IN" sz="1800" dirty="0">
                <a:solidFill>
                  <a:schemeClr val="bg1"/>
                </a:solidFill>
                <a:effectLst/>
                <a:ea typeface="Calibri" panose="020F0502020204030204" pitchFamily="34" charset="0"/>
                <a:cs typeface="Times New Roman" panose="02020603050405020304" pitchFamily="18" charset="0"/>
              </a:rPr>
              <a:t>, and various other mechanical and electronic devices, home and commercial</a:t>
            </a:r>
            <a:endParaRPr lang="en-US" dirty="0">
              <a:solidFill>
                <a:schemeClr val="bg1"/>
              </a:solidFill>
            </a:endParaRPr>
          </a:p>
        </p:txBody>
      </p:sp>
    </p:spTree>
    <p:extLst>
      <p:ext uri="{BB962C8B-B14F-4D97-AF65-F5344CB8AC3E}">
        <p14:creationId xmlns:p14="http://schemas.microsoft.com/office/powerpoint/2010/main" val="1161740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80788-BB1F-4AB9-99A3-85A2AAD5160F}"/>
              </a:ext>
            </a:extLst>
          </p:cNvPr>
          <p:cNvSpPr>
            <a:spLocks noGrp="1"/>
          </p:cNvSpPr>
          <p:nvPr>
            <p:ph type="title"/>
          </p:nvPr>
        </p:nvSpPr>
        <p:spPr>
          <a:xfrm>
            <a:off x="334652" y="5257799"/>
            <a:ext cx="10294070" cy="1133573"/>
          </a:xfrm>
        </p:spPr>
        <p:txBody>
          <a:bodyPr>
            <a:normAutofit/>
          </a:bodyPr>
          <a:lstStyle/>
          <a:p>
            <a:r>
              <a:rPr lang="en-US" sz="3200" b="1" dirty="0"/>
              <a:t>Circuit Diagram</a:t>
            </a:r>
          </a:p>
        </p:txBody>
      </p:sp>
      <p:pic>
        <p:nvPicPr>
          <p:cNvPr id="6" name="Picture Placeholder 5" descr="A circuit board&#10;&#10;Description automatically generated">
            <a:extLst>
              <a:ext uri="{FF2B5EF4-FFF2-40B4-BE49-F238E27FC236}">
                <a16:creationId xmlns:a16="http://schemas.microsoft.com/office/drawing/2014/main" id="{88077B60-B969-4D7B-A3A8-526B983AC2C7}"/>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72" b="272"/>
          <a:stretch>
            <a:fillRect/>
          </a:stretch>
        </p:blipFill>
        <p:spPr>
          <a:xfrm>
            <a:off x="23567" y="0"/>
            <a:ext cx="11265030" cy="5081047"/>
          </a:xfrm>
        </p:spPr>
      </p:pic>
    </p:spTree>
    <p:extLst>
      <p:ext uri="{BB962C8B-B14F-4D97-AF65-F5344CB8AC3E}">
        <p14:creationId xmlns:p14="http://schemas.microsoft.com/office/powerpoint/2010/main" val="2609305865"/>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otalTime>84</TotalTime>
  <Words>1392</Words>
  <Application>Microsoft Office PowerPoint</Application>
  <PresentationFormat>Widescreen</PresentationFormat>
  <Paragraphs>173</Paragraphs>
  <Slides>18</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Aparajita</vt:lpstr>
      <vt:lpstr>Arial</vt:lpstr>
      <vt:lpstr>Calibri</vt:lpstr>
      <vt:lpstr>Cambria</vt:lpstr>
      <vt:lpstr>Century Schoolbook</vt:lpstr>
      <vt:lpstr>Times New Roman</vt:lpstr>
      <vt:lpstr>Wingdings 2</vt:lpstr>
      <vt:lpstr>View</vt:lpstr>
      <vt:lpstr>Embedded Systems   Digital Piano</vt:lpstr>
      <vt:lpstr>Aim:</vt:lpstr>
      <vt:lpstr>Requirements:</vt:lpstr>
      <vt:lpstr>Theory: </vt:lpstr>
      <vt:lpstr>Theory: </vt:lpstr>
      <vt:lpstr>Theory: </vt:lpstr>
      <vt:lpstr>Theory: </vt:lpstr>
      <vt:lpstr>Theory: </vt:lpstr>
      <vt:lpstr>Circuit Diagram</vt:lpstr>
      <vt:lpstr>PowerPoint Presentation</vt:lpstr>
      <vt:lpstr>Code:</vt:lpstr>
      <vt:lpstr>Simulation</vt:lpstr>
      <vt:lpstr>Output</vt:lpstr>
      <vt:lpstr>Working &amp; Conclusion </vt:lpstr>
      <vt:lpstr>    Working:   </vt:lpstr>
      <vt:lpstr>      Working:</vt:lpstr>
      <vt:lpstr>Conclusion: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Embedded Systems   Digital Piano</dc:title>
  <dc:creator>Prabhat Suman</dc:creator>
  <cp:lastModifiedBy>Prabhat Suman</cp:lastModifiedBy>
  <cp:revision>5</cp:revision>
  <dcterms:created xsi:type="dcterms:W3CDTF">2020-07-05T18:03:11Z</dcterms:created>
  <dcterms:modified xsi:type="dcterms:W3CDTF">2020-07-06T08:14:48Z</dcterms:modified>
</cp:coreProperties>
</file>